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tiff" ContentType="image/tif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omments/comment1.xml" ContentType="application/vnd.openxmlformats-officedocument.presentationml.comment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91" r:id="rId4"/>
    <p:sldId id="292" r:id="rId5"/>
    <p:sldId id="260" r:id="rId6"/>
    <p:sldId id="272" r:id="rId7"/>
    <p:sldId id="304" r:id="rId8"/>
    <p:sldId id="344" r:id="rId9"/>
    <p:sldId id="274" r:id="rId10"/>
    <p:sldId id="347" r:id="rId11"/>
    <p:sldId id="346" r:id="rId12"/>
    <p:sldId id="314" r:id="rId13"/>
    <p:sldId id="350" r:id="rId14"/>
    <p:sldId id="351" r:id="rId15"/>
    <p:sldId id="352" r:id="rId16"/>
    <p:sldId id="279" r:id="rId17"/>
    <p:sldId id="309" r:id="rId18"/>
    <p:sldId id="325" r:id="rId19"/>
    <p:sldId id="328" r:id="rId20"/>
    <p:sldId id="329" r:id="rId21"/>
    <p:sldId id="313" r:id="rId22"/>
    <p:sldId id="270" r:id="rId23"/>
    <p:sldId id="271" r:id="rId24"/>
    <p:sldId id="263" r:id="rId25"/>
    <p:sldId id="300" r:id="rId26"/>
    <p:sldId id="326" r:id="rId27"/>
    <p:sldId id="283" r:id="rId28"/>
    <p:sldId id="285" r:id="rId29"/>
    <p:sldId id="284" r:id="rId30"/>
    <p:sldId id="286" r:id="rId31"/>
    <p:sldId id="301" r:id="rId32"/>
    <p:sldId id="323" r:id="rId33"/>
    <p:sldId id="348" r:id="rId34"/>
    <p:sldId id="280" r:id="rId35"/>
    <p:sldId id="287" r:id="rId36"/>
    <p:sldId id="288" r:id="rId37"/>
    <p:sldId id="349" r:id="rId38"/>
    <p:sldId id="289" r:id="rId39"/>
    <p:sldId id="281" r:id="rId40"/>
    <p:sldId id="265" r:id="rId41"/>
    <p:sldId id="306" r:id="rId42"/>
    <p:sldId id="324" r:id="rId43"/>
    <p:sldId id="332" r:id="rId44"/>
    <p:sldId id="317" r:id="rId45"/>
    <p:sldId id="318" r:id="rId46"/>
    <p:sldId id="327" r:id="rId47"/>
    <p:sldId id="341" r:id="rId48"/>
    <p:sldId id="342" r:id="rId49"/>
    <p:sldId id="343" r:id="rId50"/>
    <p:sldId id="339" r:id="rId51"/>
    <p:sldId id="267" r:id="rId52"/>
    <p:sldId id="333" r:id="rId53"/>
    <p:sldId id="335" r:id="rId54"/>
    <p:sldId id="338" r:id="rId55"/>
    <p:sldId id="305" r:id="rId56"/>
    <p:sldId id="302"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宮崎 瞳" initials="宮崎" lastIdx="1" clrIdx="0">
    <p:extLst/>
  </p:cmAuthor>
  <p:cmAuthor id="2" name="堀　彩純" initials="堀　彩純"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600"/>
    <a:srgbClr val="FF4F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テーマ スタイル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54" autoAdjust="0"/>
    <p:restoredTop sz="94660"/>
  </p:normalViewPr>
  <p:slideViewPr>
    <p:cSldViewPr snapToGrid="0">
      <p:cViewPr>
        <p:scale>
          <a:sx n="86" d="100"/>
          <a:sy n="86" d="100"/>
        </p:scale>
        <p:origin x="2152" y="1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commentAuthors" Target="commentAuthors.xml"/><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12-09T12:44:39.634" idx="1">
    <p:pos x="10" y="10"/>
    <p:text/>
    <p:extLst>
      <p:ext uri="{C676402C-5697-4E1C-873F-D02D1690AC5C}">
        <p15:threadingInfo xmlns:p15="http://schemas.microsoft.com/office/powerpoint/2012/main" timeZoneBias="-540"/>
      </p:ext>
    </p:extLst>
  </p:cm>
</p:cmLst>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633FE-FA4F-5F46-B921-0DE09B8156A2}" type="doc">
      <dgm:prSet loTypeId="urn:microsoft.com/office/officeart/2005/8/layout/vList2" loCatId="" qsTypeId="urn:microsoft.com/office/officeart/2005/8/quickstyle/simple1" qsCatId="simple" csTypeId="urn:microsoft.com/office/officeart/2005/8/colors/accent2_2" csCatId="accent2" phldr="1"/>
      <dgm:spPr/>
      <dgm:t>
        <a:bodyPr/>
        <a:lstStyle/>
        <a:p>
          <a:endParaRPr kumimoji="1" lang="ja-JP" altLang="en-US"/>
        </a:p>
      </dgm:t>
    </dgm:pt>
    <dgm:pt modelId="{9FA16592-976D-754B-BF84-3F1710D06BEE}">
      <dgm:prSet phldrT="[テキスト]"/>
      <dgm:spPr/>
      <dgm:t>
        <a:bodyPr/>
        <a:lstStyle/>
        <a:p>
          <a:r>
            <a:rPr kumimoji="1" lang="ja-JP" altLang="en-US" dirty="0" smtClean="0"/>
            <a:t>利用動機に関する研究</a:t>
          </a:r>
          <a:endParaRPr kumimoji="1" lang="ja-JP" altLang="en-US" dirty="0"/>
        </a:p>
      </dgm:t>
    </dgm:pt>
    <dgm:pt modelId="{234D4924-348E-5A47-9DD4-3AC849A0990E}" type="parTrans" cxnId="{EE261578-8190-C441-B125-24A5ECED3B89}">
      <dgm:prSet/>
      <dgm:spPr/>
      <dgm:t>
        <a:bodyPr/>
        <a:lstStyle/>
        <a:p>
          <a:endParaRPr kumimoji="1" lang="ja-JP" altLang="en-US"/>
        </a:p>
      </dgm:t>
    </dgm:pt>
    <dgm:pt modelId="{8A3FCA3A-FDAD-334B-8444-FE19245FDD37}" type="sibTrans" cxnId="{EE261578-8190-C441-B125-24A5ECED3B89}">
      <dgm:prSet/>
      <dgm:spPr/>
      <dgm:t>
        <a:bodyPr/>
        <a:lstStyle/>
        <a:p>
          <a:endParaRPr kumimoji="1" lang="ja-JP" altLang="en-US"/>
        </a:p>
      </dgm:t>
    </dgm:pt>
    <dgm:pt modelId="{9544B955-E7D2-FF42-8DE2-07F44FCAC124}">
      <dgm:prSet phldrT="[テキスト]"/>
      <dgm:spPr/>
      <dgm:t>
        <a:bodyPr/>
        <a:lstStyle/>
        <a:p>
          <a:r>
            <a:rPr kumimoji="1" lang="ja-JP" altLang="en-US" dirty="0" smtClean="0"/>
            <a:t>インスタグラムの利用動機として、①他人とのつながり、②エンターテイメント、③インスパイヤー（ユーザーへの尊敬）の３つが明らかとされている（</a:t>
          </a:r>
          <a:r>
            <a:rPr kumimoji="1" lang="en-US" altLang="ja-JP" dirty="0" smtClean="0"/>
            <a:t>Bui 2014</a:t>
          </a:r>
          <a:r>
            <a:rPr kumimoji="1" lang="ja-JP" altLang="en-US" dirty="0" smtClean="0"/>
            <a:t>）</a:t>
          </a:r>
          <a:endParaRPr kumimoji="1" lang="ja-JP" altLang="en-US" dirty="0"/>
        </a:p>
      </dgm:t>
    </dgm:pt>
    <dgm:pt modelId="{E124CA55-C1A9-2142-A78F-B874EC69E175}" type="parTrans" cxnId="{1D1BC9B8-5B88-7748-A603-C5C9B1F58342}">
      <dgm:prSet/>
      <dgm:spPr/>
      <dgm:t>
        <a:bodyPr/>
        <a:lstStyle/>
        <a:p>
          <a:endParaRPr kumimoji="1" lang="ja-JP" altLang="en-US"/>
        </a:p>
      </dgm:t>
    </dgm:pt>
    <dgm:pt modelId="{AD102F18-8AE4-9246-B1E7-F02AF30491C0}" type="sibTrans" cxnId="{1D1BC9B8-5B88-7748-A603-C5C9B1F58342}">
      <dgm:prSet/>
      <dgm:spPr/>
      <dgm:t>
        <a:bodyPr/>
        <a:lstStyle/>
        <a:p>
          <a:endParaRPr kumimoji="1" lang="ja-JP" altLang="en-US"/>
        </a:p>
      </dgm:t>
    </dgm:pt>
    <dgm:pt modelId="{BDF2D251-B5E0-0C49-A894-6D6AB19D73D2}">
      <dgm:prSet phldrT="[テキスト]"/>
      <dgm:spPr/>
      <dgm:t>
        <a:bodyPr/>
        <a:lstStyle/>
        <a:p>
          <a:r>
            <a:rPr kumimoji="1" lang="ja-JP" altLang="en-US" dirty="0" smtClean="0"/>
            <a:t>エンゲージメントの研究</a:t>
          </a:r>
          <a:endParaRPr kumimoji="1" lang="ja-JP" altLang="en-US" dirty="0"/>
        </a:p>
      </dgm:t>
    </dgm:pt>
    <dgm:pt modelId="{6F9DC06C-565D-8D44-9176-4D23D99E6D3F}" type="parTrans" cxnId="{E8BDC0E7-AA78-6F42-9C68-F4EC8A397184}">
      <dgm:prSet/>
      <dgm:spPr/>
      <dgm:t>
        <a:bodyPr/>
        <a:lstStyle/>
        <a:p>
          <a:endParaRPr kumimoji="1" lang="ja-JP" altLang="en-US"/>
        </a:p>
      </dgm:t>
    </dgm:pt>
    <dgm:pt modelId="{6EDCAE24-4284-7B4B-8A4F-BF1F3967A520}" type="sibTrans" cxnId="{E8BDC0E7-AA78-6F42-9C68-F4EC8A397184}">
      <dgm:prSet/>
      <dgm:spPr/>
      <dgm:t>
        <a:bodyPr/>
        <a:lstStyle/>
        <a:p>
          <a:endParaRPr kumimoji="1" lang="ja-JP" altLang="en-US"/>
        </a:p>
      </dgm:t>
    </dgm:pt>
    <dgm:pt modelId="{E4528034-34C4-F048-B4CB-E91F0F66A335}">
      <dgm:prSet custT="1"/>
      <dgm:spPr/>
      <dgm:t>
        <a:bodyPr/>
        <a:lstStyle/>
        <a:p>
          <a:r>
            <a:rPr kumimoji="1" lang="en-US" altLang="ja-JP" sz="1600" dirty="0" smtClean="0"/>
            <a:t>Damon</a:t>
          </a:r>
          <a:r>
            <a:rPr kumimoji="1" lang="ja-JP" altLang="en-US" sz="1600" dirty="0" smtClean="0"/>
            <a:t>（</a:t>
          </a:r>
          <a:r>
            <a:rPr kumimoji="1" lang="en-US" altLang="ja-JP" sz="1600" dirty="0" smtClean="0"/>
            <a:t>2015</a:t>
          </a:r>
          <a:r>
            <a:rPr kumimoji="1" lang="ja-JP" altLang="en-US" sz="1600" dirty="0" smtClean="0"/>
            <a:t>）によると、ユーザーによる写真のエンゲージメント（いいね、コメント）が生まれるのは、曜日では水、木、火、金、土、日、月の順に多く、また、時間帯では午前</a:t>
          </a:r>
          <a:r>
            <a:rPr kumimoji="1" lang="en-US" altLang="ja-JP" sz="1600" dirty="0" smtClean="0"/>
            <a:t>2</a:t>
          </a:r>
          <a:r>
            <a:rPr kumimoji="1" lang="ja-JP" altLang="en-US" sz="1600" dirty="0" smtClean="0"/>
            <a:t>時と午後</a:t>
          </a:r>
          <a:r>
            <a:rPr kumimoji="1" lang="en-US" altLang="ja-JP" sz="1600" dirty="0" smtClean="0"/>
            <a:t>5</a:t>
          </a:r>
          <a:r>
            <a:rPr kumimoji="1" lang="ja-JP" altLang="en-US" sz="1600" dirty="0" smtClean="0"/>
            <a:t>時がピークになる。</a:t>
          </a:r>
          <a:endParaRPr kumimoji="1" lang="ja-JP" altLang="en-US" sz="1600" dirty="0"/>
        </a:p>
      </dgm:t>
    </dgm:pt>
    <dgm:pt modelId="{EA4A8E7F-6856-3D4F-9FF3-50199C3E6198}" type="sibTrans" cxnId="{FE36E880-FAF4-6F4E-9425-4936D93D86E2}">
      <dgm:prSet/>
      <dgm:spPr/>
      <dgm:t>
        <a:bodyPr/>
        <a:lstStyle/>
        <a:p>
          <a:endParaRPr kumimoji="1" lang="ja-JP" altLang="en-US"/>
        </a:p>
      </dgm:t>
    </dgm:pt>
    <dgm:pt modelId="{A6C5DA6A-3A2D-DA4F-991E-FE7389ADF3E3}" type="parTrans" cxnId="{FE36E880-FAF4-6F4E-9425-4936D93D86E2}">
      <dgm:prSet/>
      <dgm:spPr/>
      <dgm:t>
        <a:bodyPr/>
        <a:lstStyle/>
        <a:p>
          <a:endParaRPr kumimoji="1" lang="ja-JP" altLang="en-US"/>
        </a:p>
      </dgm:t>
    </dgm:pt>
    <dgm:pt modelId="{F9116180-6D5C-9D4E-8D48-AB9F930E98BC}">
      <dgm:prSet/>
      <dgm:spPr/>
      <dgm:t>
        <a:bodyPr/>
        <a:lstStyle/>
        <a:p>
          <a:r>
            <a:rPr kumimoji="1" lang="ja-JP" altLang="en-US" smtClean="0"/>
            <a:t>コミュニティの研究</a:t>
          </a:r>
          <a:endParaRPr kumimoji="1" lang="ja-JP" altLang="en-US" dirty="0"/>
        </a:p>
      </dgm:t>
    </dgm:pt>
    <dgm:pt modelId="{C1D1C994-B6DA-6B4B-9CC6-F04B13A96B55}" type="parTrans" cxnId="{29A2B98D-551F-2C40-9921-78292A0367C7}">
      <dgm:prSet/>
      <dgm:spPr/>
      <dgm:t>
        <a:bodyPr/>
        <a:lstStyle/>
        <a:p>
          <a:endParaRPr kumimoji="1" lang="ja-JP" altLang="en-US"/>
        </a:p>
      </dgm:t>
    </dgm:pt>
    <dgm:pt modelId="{207BC8D2-E141-5F4A-9C3D-DF2A47945DC0}" type="sibTrans" cxnId="{29A2B98D-551F-2C40-9921-78292A0367C7}">
      <dgm:prSet/>
      <dgm:spPr/>
      <dgm:t>
        <a:bodyPr/>
        <a:lstStyle/>
        <a:p>
          <a:endParaRPr kumimoji="1" lang="ja-JP" altLang="en-US"/>
        </a:p>
      </dgm:t>
    </dgm:pt>
    <dgm:pt modelId="{60AA4292-53F8-8F4F-8231-F338F4AEBE15}">
      <dgm:prSet phldrT="[テキスト]"/>
      <dgm:spPr/>
      <dgm:t>
        <a:bodyPr/>
        <a:lstStyle/>
        <a:p>
          <a:r>
            <a:rPr kumimoji="1" lang="en-US" altLang="ja-JP" dirty="0" err="1" smtClean="0"/>
            <a:t>Kakeru</a:t>
          </a:r>
          <a:r>
            <a:rPr kumimoji="1" lang="ja-JP" altLang="en-US" dirty="0" smtClean="0"/>
            <a:t>（</a:t>
          </a:r>
          <a:r>
            <a:rPr kumimoji="1" lang="en-US" altLang="ja-JP" dirty="0" smtClean="0"/>
            <a:t>2015</a:t>
          </a:r>
          <a:r>
            <a:rPr kumimoji="1" lang="ja-JP" altLang="en-US" dirty="0" smtClean="0"/>
            <a:t>）によると、インスタグラムにおけるコミュニティは他の </a:t>
          </a:r>
          <a:r>
            <a:rPr kumimoji="1" lang="en-US" altLang="ja-JP" dirty="0" smtClean="0"/>
            <a:t>SNS</a:t>
          </a:r>
          <a:r>
            <a:rPr kumimoji="1" lang="ja-JP" altLang="en-US" dirty="0" smtClean="0"/>
            <a:t>と比べて、ユーザー間の密度が濃く、写真や動画を共有したい相手と密にコミュニティを形成しているとされている。</a:t>
          </a:r>
          <a:endParaRPr kumimoji="1" lang="ja-JP" altLang="en-US" dirty="0"/>
        </a:p>
      </dgm:t>
    </dgm:pt>
    <dgm:pt modelId="{D8BB4753-9388-C345-987F-B36EA6FDCE1A}" type="parTrans" cxnId="{555F47CD-5B3D-2442-91A3-B641F39B96A4}">
      <dgm:prSet/>
      <dgm:spPr/>
      <dgm:t>
        <a:bodyPr/>
        <a:lstStyle/>
        <a:p>
          <a:endParaRPr kumimoji="1" lang="ja-JP" altLang="en-US"/>
        </a:p>
      </dgm:t>
    </dgm:pt>
    <dgm:pt modelId="{8130A428-8AE9-1D43-BF22-270FF129CB07}" type="sibTrans" cxnId="{555F47CD-5B3D-2442-91A3-B641F39B96A4}">
      <dgm:prSet/>
      <dgm:spPr/>
      <dgm:t>
        <a:bodyPr/>
        <a:lstStyle/>
        <a:p>
          <a:endParaRPr kumimoji="1" lang="ja-JP" altLang="en-US"/>
        </a:p>
      </dgm:t>
    </dgm:pt>
    <dgm:pt modelId="{AFB8A25E-8F6B-074E-815E-EE771996E065}" type="pres">
      <dgm:prSet presAssocID="{A83633FE-FA4F-5F46-B921-0DE09B8156A2}" presName="linear" presStyleCnt="0">
        <dgm:presLayoutVars>
          <dgm:animLvl val="lvl"/>
          <dgm:resizeHandles val="exact"/>
        </dgm:presLayoutVars>
      </dgm:prSet>
      <dgm:spPr/>
      <dgm:t>
        <a:bodyPr/>
        <a:lstStyle/>
        <a:p>
          <a:endParaRPr kumimoji="1" lang="ja-JP" altLang="en-US"/>
        </a:p>
      </dgm:t>
    </dgm:pt>
    <dgm:pt modelId="{2578BC01-14C3-0744-8A86-709B9BAB6965}" type="pres">
      <dgm:prSet presAssocID="{9FA16592-976D-754B-BF84-3F1710D06BEE}" presName="parentText" presStyleLbl="node1" presStyleIdx="0" presStyleCnt="3" custLinFactNeighborY="-2562">
        <dgm:presLayoutVars>
          <dgm:chMax val="0"/>
          <dgm:bulletEnabled val="1"/>
        </dgm:presLayoutVars>
      </dgm:prSet>
      <dgm:spPr/>
      <dgm:t>
        <a:bodyPr/>
        <a:lstStyle/>
        <a:p>
          <a:endParaRPr kumimoji="1" lang="ja-JP" altLang="en-US"/>
        </a:p>
      </dgm:t>
    </dgm:pt>
    <dgm:pt modelId="{10A10FBD-B739-794A-A9E8-86C858965A26}" type="pres">
      <dgm:prSet presAssocID="{9FA16592-976D-754B-BF84-3F1710D06BEE}" presName="childText" presStyleLbl="revTx" presStyleIdx="0" presStyleCnt="3">
        <dgm:presLayoutVars>
          <dgm:bulletEnabled val="1"/>
        </dgm:presLayoutVars>
      </dgm:prSet>
      <dgm:spPr/>
      <dgm:t>
        <a:bodyPr/>
        <a:lstStyle/>
        <a:p>
          <a:endParaRPr kumimoji="1" lang="ja-JP" altLang="en-US"/>
        </a:p>
      </dgm:t>
    </dgm:pt>
    <dgm:pt modelId="{30557391-7194-5845-992A-1871054F33A1}" type="pres">
      <dgm:prSet presAssocID="{F9116180-6D5C-9D4E-8D48-AB9F930E98BC}" presName="parentText" presStyleLbl="node1" presStyleIdx="1" presStyleCnt="3">
        <dgm:presLayoutVars>
          <dgm:chMax val="0"/>
          <dgm:bulletEnabled val="1"/>
        </dgm:presLayoutVars>
      </dgm:prSet>
      <dgm:spPr/>
      <dgm:t>
        <a:bodyPr/>
        <a:lstStyle/>
        <a:p>
          <a:endParaRPr kumimoji="1" lang="ja-JP" altLang="en-US"/>
        </a:p>
      </dgm:t>
    </dgm:pt>
    <dgm:pt modelId="{A4530B8C-0DDC-8C4D-A0E9-953F50FDD92B}" type="pres">
      <dgm:prSet presAssocID="{F9116180-6D5C-9D4E-8D48-AB9F930E98BC}" presName="childText" presStyleLbl="revTx" presStyleIdx="1" presStyleCnt="3">
        <dgm:presLayoutVars>
          <dgm:bulletEnabled val="1"/>
        </dgm:presLayoutVars>
      </dgm:prSet>
      <dgm:spPr/>
      <dgm:t>
        <a:bodyPr/>
        <a:lstStyle/>
        <a:p>
          <a:endParaRPr kumimoji="1" lang="ja-JP" altLang="en-US"/>
        </a:p>
      </dgm:t>
    </dgm:pt>
    <dgm:pt modelId="{5CD1E308-5317-6D4D-9E7F-BDD768C5FC74}" type="pres">
      <dgm:prSet presAssocID="{BDF2D251-B5E0-0C49-A894-6D6AB19D73D2}" presName="parentText" presStyleLbl="node1" presStyleIdx="2" presStyleCnt="3">
        <dgm:presLayoutVars>
          <dgm:chMax val="0"/>
          <dgm:bulletEnabled val="1"/>
        </dgm:presLayoutVars>
      </dgm:prSet>
      <dgm:spPr/>
      <dgm:t>
        <a:bodyPr/>
        <a:lstStyle/>
        <a:p>
          <a:endParaRPr kumimoji="1" lang="ja-JP" altLang="en-US"/>
        </a:p>
      </dgm:t>
    </dgm:pt>
    <dgm:pt modelId="{B4E86444-64AE-C24A-B331-2F5180124D95}" type="pres">
      <dgm:prSet presAssocID="{BDF2D251-B5E0-0C49-A894-6D6AB19D73D2}" presName="childText" presStyleLbl="revTx" presStyleIdx="2" presStyleCnt="3">
        <dgm:presLayoutVars>
          <dgm:bulletEnabled val="1"/>
        </dgm:presLayoutVars>
      </dgm:prSet>
      <dgm:spPr/>
      <dgm:t>
        <a:bodyPr/>
        <a:lstStyle/>
        <a:p>
          <a:endParaRPr kumimoji="1" lang="ja-JP" altLang="en-US"/>
        </a:p>
      </dgm:t>
    </dgm:pt>
  </dgm:ptLst>
  <dgm:cxnLst>
    <dgm:cxn modelId="{378E4C9A-E803-DE45-9DCE-C7DAA0593A5E}" type="presOf" srcId="{9FA16592-976D-754B-BF84-3F1710D06BEE}" destId="{2578BC01-14C3-0744-8A86-709B9BAB6965}" srcOrd="0" destOrd="0" presId="urn:microsoft.com/office/officeart/2005/8/layout/vList2"/>
    <dgm:cxn modelId="{1D1BC9B8-5B88-7748-A603-C5C9B1F58342}" srcId="{9FA16592-976D-754B-BF84-3F1710D06BEE}" destId="{9544B955-E7D2-FF42-8DE2-07F44FCAC124}" srcOrd="0" destOrd="0" parTransId="{E124CA55-C1A9-2142-A78F-B874EC69E175}" sibTransId="{AD102F18-8AE4-9246-B1E7-F02AF30491C0}"/>
    <dgm:cxn modelId="{EE261578-8190-C441-B125-24A5ECED3B89}" srcId="{A83633FE-FA4F-5F46-B921-0DE09B8156A2}" destId="{9FA16592-976D-754B-BF84-3F1710D06BEE}" srcOrd="0" destOrd="0" parTransId="{234D4924-348E-5A47-9DD4-3AC849A0990E}" sibTransId="{8A3FCA3A-FDAD-334B-8444-FE19245FDD37}"/>
    <dgm:cxn modelId="{29A2B98D-551F-2C40-9921-78292A0367C7}" srcId="{A83633FE-FA4F-5F46-B921-0DE09B8156A2}" destId="{F9116180-6D5C-9D4E-8D48-AB9F930E98BC}" srcOrd="1" destOrd="0" parTransId="{C1D1C994-B6DA-6B4B-9CC6-F04B13A96B55}" sibTransId="{207BC8D2-E141-5F4A-9C3D-DF2A47945DC0}"/>
    <dgm:cxn modelId="{6D4E85EE-48C0-634A-B147-326DFD337809}" type="presOf" srcId="{E4528034-34C4-F048-B4CB-E91F0F66A335}" destId="{B4E86444-64AE-C24A-B331-2F5180124D95}" srcOrd="0" destOrd="0" presId="urn:microsoft.com/office/officeart/2005/8/layout/vList2"/>
    <dgm:cxn modelId="{6E373A96-9388-F145-8A77-E6B248307CFD}" type="presOf" srcId="{9544B955-E7D2-FF42-8DE2-07F44FCAC124}" destId="{10A10FBD-B739-794A-A9E8-86C858965A26}" srcOrd="0" destOrd="0" presId="urn:microsoft.com/office/officeart/2005/8/layout/vList2"/>
    <dgm:cxn modelId="{555F47CD-5B3D-2442-91A3-B641F39B96A4}" srcId="{F9116180-6D5C-9D4E-8D48-AB9F930E98BC}" destId="{60AA4292-53F8-8F4F-8231-F338F4AEBE15}" srcOrd="0" destOrd="0" parTransId="{D8BB4753-9388-C345-987F-B36EA6FDCE1A}" sibTransId="{8130A428-8AE9-1D43-BF22-270FF129CB07}"/>
    <dgm:cxn modelId="{BB5E5A77-D4B4-4246-A0D7-57DDB9E56B6E}" type="presOf" srcId="{BDF2D251-B5E0-0C49-A894-6D6AB19D73D2}" destId="{5CD1E308-5317-6D4D-9E7F-BDD768C5FC74}" srcOrd="0" destOrd="0" presId="urn:microsoft.com/office/officeart/2005/8/layout/vList2"/>
    <dgm:cxn modelId="{E8BDC0E7-AA78-6F42-9C68-F4EC8A397184}" srcId="{A83633FE-FA4F-5F46-B921-0DE09B8156A2}" destId="{BDF2D251-B5E0-0C49-A894-6D6AB19D73D2}" srcOrd="2" destOrd="0" parTransId="{6F9DC06C-565D-8D44-9176-4D23D99E6D3F}" sibTransId="{6EDCAE24-4284-7B4B-8A4F-BF1F3967A520}"/>
    <dgm:cxn modelId="{FE36E880-FAF4-6F4E-9425-4936D93D86E2}" srcId="{BDF2D251-B5E0-0C49-A894-6D6AB19D73D2}" destId="{E4528034-34C4-F048-B4CB-E91F0F66A335}" srcOrd="0" destOrd="0" parTransId="{A6C5DA6A-3A2D-DA4F-991E-FE7389ADF3E3}" sibTransId="{EA4A8E7F-6856-3D4F-9FF3-50199C3E6198}"/>
    <dgm:cxn modelId="{C1CA0003-60F0-4741-B3D5-BE4C1D4464BC}" type="presOf" srcId="{60AA4292-53F8-8F4F-8231-F338F4AEBE15}" destId="{A4530B8C-0DDC-8C4D-A0E9-953F50FDD92B}" srcOrd="0" destOrd="0" presId="urn:microsoft.com/office/officeart/2005/8/layout/vList2"/>
    <dgm:cxn modelId="{A15528A6-071D-3848-B189-60E403A9B7D7}" type="presOf" srcId="{F9116180-6D5C-9D4E-8D48-AB9F930E98BC}" destId="{30557391-7194-5845-992A-1871054F33A1}" srcOrd="0" destOrd="0" presId="urn:microsoft.com/office/officeart/2005/8/layout/vList2"/>
    <dgm:cxn modelId="{61DC6CC5-15BA-AD44-A115-DEE394365C54}" type="presOf" srcId="{A83633FE-FA4F-5F46-B921-0DE09B8156A2}" destId="{AFB8A25E-8F6B-074E-815E-EE771996E065}" srcOrd="0" destOrd="0" presId="urn:microsoft.com/office/officeart/2005/8/layout/vList2"/>
    <dgm:cxn modelId="{D5C1213E-7586-A644-92A8-809C735EF6F3}" type="presParOf" srcId="{AFB8A25E-8F6B-074E-815E-EE771996E065}" destId="{2578BC01-14C3-0744-8A86-709B9BAB6965}" srcOrd="0" destOrd="0" presId="urn:microsoft.com/office/officeart/2005/8/layout/vList2"/>
    <dgm:cxn modelId="{73023360-C42D-6242-84CA-DB46D9E7F61D}" type="presParOf" srcId="{AFB8A25E-8F6B-074E-815E-EE771996E065}" destId="{10A10FBD-B739-794A-A9E8-86C858965A26}" srcOrd="1" destOrd="0" presId="urn:microsoft.com/office/officeart/2005/8/layout/vList2"/>
    <dgm:cxn modelId="{89DD25AC-F41D-434D-A644-4C6A8091A65F}" type="presParOf" srcId="{AFB8A25E-8F6B-074E-815E-EE771996E065}" destId="{30557391-7194-5845-992A-1871054F33A1}" srcOrd="2" destOrd="0" presId="urn:microsoft.com/office/officeart/2005/8/layout/vList2"/>
    <dgm:cxn modelId="{ECF1EECD-8E59-6249-AC11-312AD5450B25}" type="presParOf" srcId="{AFB8A25E-8F6B-074E-815E-EE771996E065}" destId="{A4530B8C-0DDC-8C4D-A0E9-953F50FDD92B}" srcOrd="3" destOrd="0" presId="urn:microsoft.com/office/officeart/2005/8/layout/vList2"/>
    <dgm:cxn modelId="{94EF10F4-A6FD-8C44-8C1B-3D2A1756C0C6}" type="presParOf" srcId="{AFB8A25E-8F6B-074E-815E-EE771996E065}" destId="{5CD1E308-5317-6D4D-9E7F-BDD768C5FC74}" srcOrd="4" destOrd="0" presId="urn:microsoft.com/office/officeart/2005/8/layout/vList2"/>
    <dgm:cxn modelId="{7B375B46-B52E-FB4D-9C07-2B6E0BA1C5BD}" type="presParOf" srcId="{AFB8A25E-8F6B-074E-815E-EE771996E065}" destId="{B4E86444-64AE-C24A-B331-2F5180124D95}"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2EEE32-1917-714E-A552-E6163C4A9778}" type="doc">
      <dgm:prSet loTypeId="urn:microsoft.com/office/officeart/2005/8/layout/vList2" loCatId="" qsTypeId="urn:microsoft.com/office/officeart/2005/8/quickstyle/simple1" qsCatId="simple" csTypeId="urn:microsoft.com/office/officeart/2005/8/colors/accent2_2" csCatId="accent2" phldr="1"/>
      <dgm:spPr/>
      <dgm:t>
        <a:bodyPr/>
        <a:lstStyle/>
        <a:p>
          <a:endParaRPr kumimoji="1" lang="ja-JP" altLang="en-US"/>
        </a:p>
      </dgm:t>
    </dgm:pt>
    <dgm:pt modelId="{E0AAD8C2-4FCB-854D-9F31-36D165FE3FC0}">
      <dgm:prSet phldrT="[テキスト]"/>
      <dgm:spPr/>
      <dgm:t>
        <a:bodyPr/>
        <a:lstStyle/>
        <a:p>
          <a:pPr algn="ctr"/>
          <a:r>
            <a:rPr kumimoji="1" lang="ja-JP" altLang="en-US" dirty="0"/>
            <a:t>インスタグラムマーケティングの研究</a:t>
          </a:r>
        </a:p>
      </dgm:t>
    </dgm:pt>
    <dgm:pt modelId="{F35D330F-97A5-7949-8924-4B82052F8818}" type="parTrans" cxnId="{23067492-3C18-A64D-9621-12DC3E4AEAF7}">
      <dgm:prSet/>
      <dgm:spPr/>
      <dgm:t>
        <a:bodyPr/>
        <a:lstStyle/>
        <a:p>
          <a:endParaRPr kumimoji="1" lang="ja-JP" altLang="en-US"/>
        </a:p>
      </dgm:t>
    </dgm:pt>
    <dgm:pt modelId="{74EC5EA8-55A1-7F4B-8B23-E7C260F72344}" type="sibTrans" cxnId="{23067492-3C18-A64D-9621-12DC3E4AEAF7}">
      <dgm:prSet/>
      <dgm:spPr/>
      <dgm:t>
        <a:bodyPr/>
        <a:lstStyle/>
        <a:p>
          <a:endParaRPr kumimoji="1" lang="ja-JP" altLang="en-US"/>
        </a:p>
      </dgm:t>
    </dgm:pt>
    <dgm:pt modelId="{ABE7A97F-ADCF-BB4A-8684-2DD970F6F14F}">
      <dgm:prSet phldrT="[テキスト]"/>
      <dgm:spPr/>
      <dgm:t>
        <a:bodyPr/>
        <a:lstStyle/>
        <a:p>
          <a:pPr algn="l"/>
          <a:r>
            <a:rPr kumimoji="1" lang="ja-JP" altLang="en-US" dirty="0"/>
            <a:t>プロモーション戦略で最も重要なのは、効果測定で必要なインスタグラムの</a:t>
          </a:r>
          <a:r>
            <a:rPr kumimoji="1" lang="en-US" altLang="en-US" dirty="0" smtClean="0"/>
            <a:t>KPI</a:t>
          </a:r>
          <a:r>
            <a:rPr kumimoji="1" lang="ja-JP" altLang="en-US" dirty="0" smtClean="0"/>
            <a:t>（</a:t>
          </a:r>
          <a:r>
            <a:rPr kumimoji="1" lang="en-US" altLang="en-US" dirty="0" smtClean="0"/>
            <a:t>Key </a:t>
          </a:r>
          <a:r>
            <a:rPr kumimoji="1" lang="en-US" altLang="en-US" dirty="0"/>
            <a:t>Performance </a:t>
          </a:r>
          <a:r>
            <a:rPr kumimoji="1" lang="en-US" altLang="en-US" dirty="0" smtClean="0"/>
            <a:t>Indicator</a:t>
          </a:r>
          <a:r>
            <a:rPr kumimoji="1" lang="ja-JP" altLang="en-US" dirty="0" smtClean="0"/>
            <a:t>）を</a:t>
          </a:r>
          <a:r>
            <a:rPr kumimoji="1" lang="ja-JP" altLang="en-US" dirty="0"/>
            <a:t>おさえることである。　　　　　　　　　　　　　　　　　　　　　　　　　　</a:t>
          </a:r>
          <a:r>
            <a:rPr kumimoji="1" lang="ja-JP" altLang="en-US" dirty="0" smtClean="0"/>
            <a:t>坂田（</a:t>
          </a:r>
          <a:r>
            <a:rPr kumimoji="1" lang="en-US" altLang="ja-JP" dirty="0" smtClean="0"/>
            <a:t>2016</a:t>
          </a:r>
          <a:r>
            <a:rPr kumimoji="1" lang="ja-JP" altLang="en-US" dirty="0" smtClean="0"/>
            <a:t>）</a:t>
          </a:r>
          <a:endParaRPr kumimoji="1" lang="ja-JP" altLang="en-US" dirty="0"/>
        </a:p>
      </dgm:t>
    </dgm:pt>
    <dgm:pt modelId="{F513682A-58B8-0647-8F0C-9001A879A4C0}" type="parTrans" cxnId="{D54B7676-93BF-A048-A6BD-71B5756E0BF5}">
      <dgm:prSet/>
      <dgm:spPr/>
      <dgm:t>
        <a:bodyPr/>
        <a:lstStyle/>
        <a:p>
          <a:endParaRPr kumimoji="1" lang="ja-JP" altLang="en-US"/>
        </a:p>
      </dgm:t>
    </dgm:pt>
    <dgm:pt modelId="{C7EF414A-EFE8-3940-A397-692AA98731AB}" type="sibTrans" cxnId="{D54B7676-93BF-A048-A6BD-71B5756E0BF5}">
      <dgm:prSet/>
      <dgm:spPr/>
      <dgm:t>
        <a:bodyPr/>
        <a:lstStyle/>
        <a:p>
          <a:endParaRPr kumimoji="1" lang="ja-JP" altLang="en-US"/>
        </a:p>
      </dgm:t>
    </dgm:pt>
    <dgm:pt modelId="{3E32D699-BC8E-C347-A5EB-0F2A85BB8E13}">
      <dgm:prSet phldrT="[テキスト]"/>
      <dgm:spPr/>
      <dgm:t>
        <a:bodyPr/>
        <a:lstStyle/>
        <a:p>
          <a:r>
            <a:rPr kumimoji="1" lang="ja-JP" altLang="en-US" dirty="0" smtClean="0"/>
            <a:t>インスタグラムには</a:t>
          </a:r>
          <a:r>
            <a:rPr kumimoji="1" lang="ja-JP" altLang="en-US" dirty="0"/>
            <a:t>，ファッションアイテムや</a:t>
          </a:r>
          <a:r>
            <a:rPr kumimoji="1" lang="ja-JP" altLang="en-US" dirty="0" smtClean="0"/>
            <a:t>コーディネート</a:t>
          </a:r>
          <a:r>
            <a:rPr kumimoji="1" lang="ja-JP" altLang="en-US" dirty="0"/>
            <a:t>，ヘアアレンジ，メイクなど，多様なフ ァッション関連写真が投稿されるが，ハッシュタ グを使うことにより，ユーザーは膨大な投稿の中 から好みの写真を検索することが可能である。</a:t>
          </a:r>
          <a:r>
            <a:rPr kumimoji="1" lang="ja-JP" altLang="en-US" dirty="0" smtClean="0"/>
            <a:t>植田（</a:t>
          </a:r>
          <a:r>
            <a:rPr kumimoji="1" lang="en-US" altLang="ja-JP" dirty="0" smtClean="0"/>
            <a:t>2015</a:t>
          </a:r>
          <a:r>
            <a:rPr kumimoji="1" lang="ja-JP" altLang="en-US" dirty="0" smtClean="0"/>
            <a:t>）</a:t>
          </a:r>
          <a:endParaRPr kumimoji="1" lang="ja-JP" altLang="en-US" dirty="0"/>
        </a:p>
      </dgm:t>
    </dgm:pt>
    <dgm:pt modelId="{6190501B-CBEE-A94A-B974-443A92B3BF57}" type="parTrans" cxnId="{E6EBF040-1CC1-AC4E-9223-B988591F4BDE}">
      <dgm:prSet/>
      <dgm:spPr/>
      <dgm:t>
        <a:bodyPr/>
        <a:lstStyle/>
        <a:p>
          <a:endParaRPr kumimoji="1" lang="ja-JP" altLang="en-US"/>
        </a:p>
      </dgm:t>
    </dgm:pt>
    <dgm:pt modelId="{2EB44080-FFCD-C744-B0C8-B690D049AFF2}" type="sibTrans" cxnId="{E6EBF040-1CC1-AC4E-9223-B988591F4BDE}">
      <dgm:prSet/>
      <dgm:spPr/>
      <dgm:t>
        <a:bodyPr/>
        <a:lstStyle/>
        <a:p>
          <a:endParaRPr kumimoji="1" lang="ja-JP" altLang="en-US"/>
        </a:p>
      </dgm:t>
    </dgm:pt>
    <dgm:pt modelId="{1C9848DC-2061-8341-AB05-BC267ED8684C}">
      <dgm:prSet phldrT="[テキスト]"/>
      <dgm:spPr/>
      <dgm:t>
        <a:bodyPr/>
        <a:lstStyle/>
        <a:p>
          <a:pPr algn="ctr"/>
          <a:r>
            <a:rPr kumimoji="1" lang="ja-JP" altLang="en-US" dirty="0"/>
            <a:t>メディアにおけるインスタグラムの研究</a:t>
          </a:r>
        </a:p>
      </dgm:t>
    </dgm:pt>
    <dgm:pt modelId="{8A836997-1C27-6C4E-A919-0A8CEA1916AE}" type="sibTrans" cxnId="{7E7797F8-FA30-E449-AA34-B068A7CD70C7}">
      <dgm:prSet/>
      <dgm:spPr/>
      <dgm:t>
        <a:bodyPr/>
        <a:lstStyle/>
        <a:p>
          <a:endParaRPr kumimoji="1" lang="ja-JP" altLang="en-US"/>
        </a:p>
      </dgm:t>
    </dgm:pt>
    <dgm:pt modelId="{2A9E8F93-3F05-814E-9633-6F0F9422D2DC}" type="parTrans" cxnId="{7E7797F8-FA30-E449-AA34-B068A7CD70C7}">
      <dgm:prSet/>
      <dgm:spPr/>
      <dgm:t>
        <a:bodyPr/>
        <a:lstStyle/>
        <a:p>
          <a:endParaRPr kumimoji="1" lang="ja-JP" altLang="en-US"/>
        </a:p>
      </dgm:t>
    </dgm:pt>
    <dgm:pt modelId="{B8E06A0A-F733-8046-B165-413B9E8D9ACA}" type="pres">
      <dgm:prSet presAssocID="{502EEE32-1917-714E-A552-E6163C4A9778}" presName="linear" presStyleCnt="0">
        <dgm:presLayoutVars>
          <dgm:animLvl val="lvl"/>
          <dgm:resizeHandles val="exact"/>
        </dgm:presLayoutVars>
      </dgm:prSet>
      <dgm:spPr/>
      <dgm:t>
        <a:bodyPr/>
        <a:lstStyle/>
        <a:p>
          <a:endParaRPr kumimoji="1" lang="ja-JP" altLang="en-US"/>
        </a:p>
      </dgm:t>
    </dgm:pt>
    <dgm:pt modelId="{9AB164E8-9540-364D-B8F2-61C6C0E732DB}" type="pres">
      <dgm:prSet presAssocID="{E0AAD8C2-4FCB-854D-9F31-36D165FE3FC0}" presName="parentText" presStyleLbl="node1" presStyleIdx="0" presStyleCnt="2" custLinFactNeighborY="-6197">
        <dgm:presLayoutVars>
          <dgm:chMax val="0"/>
          <dgm:bulletEnabled val="1"/>
        </dgm:presLayoutVars>
      </dgm:prSet>
      <dgm:spPr/>
      <dgm:t>
        <a:bodyPr/>
        <a:lstStyle/>
        <a:p>
          <a:endParaRPr kumimoji="1" lang="ja-JP" altLang="en-US"/>
        </a:p>
      </dgm:t>
    </dgm:pt>
    <dgm:pt modelId="{2312E438-BD1F-C946-B16A-79F41F23BF91}" type="pres">
      <dgm:prSet presAssocID="{E0AAD8C2-4FCB-854D-9F31-36D165FE3FC0}" presName="childText" presStyleLbl="revTx" presStyleIdx="0" presStyleCnt="2">
        <dgm:presLayoutVars>
          <dgm:bulletEnabled val="1"/>
        </dgm:presLayoutVars>
      </dgm:prSet>
      <dgm:spPr/>
      <dgm:t>
        <a:bodyPr/>
        <a:lstStyle/>
        <a:p>
          <a:endParaRPr kumimoji="1" lang="ja-JP" altLang="en-US"/>
        </a:p>
      </dgm:t>
    </dgm:pt>
    <dgm:pt modelId="{878C4BD3-C4FF-1641-9149-B1ABA7CB01E8}" type="pres">
      <dgm:prSet presAssocID="{1C9848DC-2061-8341-AB05-BC267ED8684C}" presName="parentText" presStyleLbl="node1" presStyleIdx="1" presStyleCnt="2">
        <dgm:presLayoutVars>
          <dgm:chMax val="0"/>
          <dgm:bulletEnabled val="1"/>
        </dgm:presLayoutVars>
      </dgm:prSet>
      <dgm:spPr/>
      <dgm:t>
        <a:bodyPr/>
        <a:lstStyle/>
        <a:p>
          <a:endParaRPr kumimoji="1" lang="ja-JP" altLang="en-US"/>
        </a:p>
      </dgm:t>
    </dgm:pt>
    <dgm:pt modelId="{E415C84A-A74A-7D4D-A26C-C30C403A1D13}" type="pres">
      <dgm:prSet presAssocID="{1C9848DC-2061-8341-AB05-BC267ED8684C}" presName="childText" presStyleLbl="revTx" presStyleIdx="1" presStyleCnt="2">
        <dgm:presLayoutVars>
          <dgm:bulletEnabled val="1"/>
        </dgm:presLayoutVars>
      </dgm:prSet>
      <dgm:spPr/>
      <dgm:t>
        <a:bodyPr/>
        <a:lstStyle/>
        <a:p>
          <a:endParaRPr kumimoji="1" lang="ja-JP" altLang="en-US"/>
        </a:p>
      </dgm:t>
    </dgm:pt>
  </dgm:ptLst>
  <dgm:cxnLst>
    <dgm:cxn modelId="{3D458B0C-493F-9B4D-8AA4-E5140BF0FC1F}" type="presOf" srcId="{1C9848DC-2061-8341-AB05-BC267ED8684C}" destId="{878C4BD3-C4FF-1641-9149-B1ABA7CB01E8}" srcOrd="0" destOrd="0" presId="urn:microsoft.com/office/officeart/2005/8/layout/vList2"/>
    <dgm:cxn modelId="{7E7797F8-FA30-E449-AA34-B068A7CD70C7}" srcId="{502EEE32-1917-714E-A552-E6163C4A9778}" destId="{1C9848DC-2061-8341-AB05-BC267ED8684C}" srcOrd="1" destOrd="0" parTransId="{2A9E8F93-3F05-814E-9633-6F0F9422D2DC}" sibTransId="{8A836997-1C27-6C4E-A919-0A8CEA1916AE}"/>
    <dgm:cxn modelId="{E6EBF040-1CC1-AC4E-9223-B988591F4BDE}" srcId="{1C9848DC-2061-8341-AB05-BC267ED8684C}" destId="{3E32D699-BC8E-C347-A5EB-0F2A85BB8E13}" srcOrd="0" destOrd="0" parTransId="{6190501B-CBEE-A94A-B974-443A92B3BF57}" sibTransId="{2EB44080-FFCD-C744-B0C8-B690D049AFF2}"/>
    <dgm:cxn modelId="{A056AFAB-763B-EF41-9792-660BFCBA6D75}" type="presOf" srcId="{ABE7A97F-ADCF-BB4A-8684-2DD970F6F14F}" destId="{2312E438-BD1F-C946-B16A-79F41F23BF91}" srcOrd="0" destOrd="0" presId="urn:microsoft.com/office/officeart/2005/8/layout/vList2"/>
    <dgm:cxn modelId="{D54B7676-93BF-A048-A6BD-71B5756E0BF5}" srcId="{E0AAD8C2-4FCB-854D-9F31-36D165FE3FC0}" destId="{ABE7A97F-ADCF-BB4A-8684-2DD970F6F14F}" srcOrd="0" destOrd="0" parTransId="{F513682A-58B8-0647-8F0C-9001A879A4C0}" sibTransId="{C7EF414A-EFE8-3940-A397-692AA98731AB}"/>
    <dgm:cxn modelId="{23067492-3C18-A64D-9621-12DC3E4AEAF7}" srcId="{502EEE32-1917-714E-A552-E6163C4A9778}" destId="{E0AAD8C2-4FCB-854D-9F31-36D165FE3FC0}" srcOrd="0" destOrd="0" parTransId="{F35D330F-97A5-7949-8924-4B82052F8818}" sibTransId="{74EC5EA8-55A1-7F4B-8B23-E7C260F72344}"/>
    <dgm:cxn modelId="{D39EF6B5-1761-1348-9871-0FE84D72935A}" type="presOf" srcId="{E0AAD8C2-4FCB-854D-9F31-36D165FE3FC0}" destId="{9AB164E8-9540-364D-B8F2-61C6C0E732DB}" srcOrd="0" destOrd="0" presId="urn:microsoft.com/office/officeart/2005/8/layout/vList2"/>
    <dgm:cxn modelId="{531F93CD-B460-4D4C-A4F0-79FF50A2EF0B}" type="presOf" srcId="{502EEE32-1917-714E-A552-E6163C4A9778}" destId="{B8E06A0A-F733-8046-B165-413B9E8D9ACA}" srcOrd="0" destOrd="0" presId="urn:microsoft.com/office/officeart/2005/8/layout/vList2"/>
    <dgm:cxn modelId="{9289E032-C0B3-A545-BA0E-177524B291A4}" type="presOf" srcId="{3E32D699-BC8E-C347-A5EB-0F2A85BB8E13}" destId="{E415C84A-A74A-7D4D-A26C-C30C403A1D13}" srcOrd="0" destOrd="0" presId="urn:microsoft.com/office/officeart/2005/8/layout/vList2"/>
    <dgm:cxn modelId="{41EBEF54-7FA3-314D-984B-5AB58884DB09}" type="presParOf" srcId="{B8E06A0A-F733-8046-B165-413B9E8D9ACA}" destId="{9AB164E8-9540-364D-B8F2-61C6C0E732DB}" srcOrd="0" destOrd="0" presId="urn:microsoft.com/office/officeart/2005/8/layout/vList2"/>
    <dgm:cxn modelId="{6289591D-3B0D-3443-A697-1B6EBADE10A5}" type="presParOf" srcId="{B8E06A0A-F733-8046-B165-413B9E8D9ACA}" destId="{2312E438-BD1F-C946-B16A-79F41F23BF91}" srcOrd="1" destOrd="0" presId="urn:microsoft.com/office/officeart/2005/8/layout/vList2"/>
    <dgm:cxn modelId="{5DE42951-DE0D-5C42-8A09-0674A747375C}" type="presParOf" srcId="{B8E06A0A-F733-8046-B165-413B9E8D9ACA}" destId="{878C4BD3-C4FF-1641-9149-B1ABA7CB01E8}" srcOrd="2" destOrd="0" presId="urn:microsoft.com/office/officeart/2005/8/layout/vList2"/>
    <dgm:cxn modelId="{4CAC9656-419A-5744-92A2-5693AD3F42B2}" type="presParOf" srcId="{B8E06A0A-F733-8046-B165-413B9E8D9ACA}" destId="{E415C84A-A74A-7D4D-A26C-C30C403A1D1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2EEE32-1917-714E-A552-E6163C4A9778}" type="doc">
      <dgm:prSet loTypeId="urn:microsoft.com/office/officeart/2005/8/layout/vList2" loCatId="" qsTypeId="urn:microsoft.com/office/officeart/2005/8/quickstyle/simple1" qsCatId="simple" csTypeId="urn:microsoft.com/office/officeart/2005/8/colors/accent2_2" csCatId="accent2" phldr="1"/>
      <dgm:spPr/>
      <dgm:t>
        <a:bodyPr/>
        <a:lstStyle/>
        <a:p>
          <a:endParaRPr kumimoji="1" lang="ja-JP" altLang="en-US"/>
        </a:p>
      </dgm:t>
    </dgm:pt>
    <dgm:pt modelId="{E0AAD8C2-4FCB-854D-9F31-36D165FE3FC0}">
      <dgm:prSet phldrT="[テキスト]"/>
      <dgm:spPr/>
      <dgm:t>
        <a:bodyPr/>
        <a:lstStyle/>
        <a:p>
          <a:pPr algn="ctr"/>
          <a:r>
            <a:rPr kumimoji="1" lang="ja-JP" altLang="en-US"/>
            <a:t>ギフトの仕組みの研究</a:t>
          </a:r>
        </a:p>
      </dgm:t>
    </dgm:pt>
    <dgm:pt modelId="{F35D330F-97A5-7949-8924-4B82052F8818}" type="parTrans" cxnId="{23067492-3C18-A64D-9621-12DC3E4AEAF7}">
      <dgm:prSet/>
      <dgm:spPr/>
      <dgm:t>
        <a:bodyPr/>
        <a:lstStyle/>
        <a:p>
          <a:endParaRPr kumimoji="1" lang="ja-JP" altLang="en-US"/>
        </a:p>
      </dgm:t>
    </dgm:pt>
    <dgm:pt modelId="{74EC5EA8-55A1-7F4B-8B23-E7C260F72344}" type="sibTrans" cxnId="{23067492-3C18-A64D-9621-12DC3E4AEAF7}">
      <dgm:prSet/>
      <dgm:spPr/>
      <dgm:t>
        <a:bodyPr/>
        <a:lstStyle/>
        <a:p>
          <a:endParaRPr kumimoji="1" lang="ja-JP" altLang="en-US"/>
        </a:p>
      </dgm:t>
    </dgm:pt>
    <dgm:pt modelId="{ABE7A97F-ADCF-BB4A-8684-2DD970F6F14F}">
      <dgm:prSet phldrT="[テキスト]"/>
      <dgm:spPr/>
      <dgm:t>
        <a:bodyPr/>
        <a:lstStyle/>
        <a:p>
          <a:pPr algn="l"/>
          <a:r>
            <a:rPr kumimoji="1" lang="ja-JP" altLang="en-US" dirty="0"/>
            <a:t>ギフトのやりとりは贈与行動と言われ、贈与という形態は貨幣経済が発達し市場が形成される以前の段階において既にみられる</a:t>
          </a:r>
          <a:r>
            <a:rPr kumimoji="1" lang="ja-JP" altLang="en-US" dirty="0" smtClean="0"/>
            <a:t>。</a:t>
          </a:r>
          <a:r>
            <a:rPr kumimoji="1" lang="en-US" altLang="en-US" dirty="0" err="1" smtClean="0"/>
            <a:t>Mauss</a:t>
          </a:r>
          <a:r>
            <a:rPr kumimoji="1" lang="en-US" altLang="en-US" dirty="0" smtClean="0"/>
            <a:t> (1925)</a:t>
          </a:r>
          <a:endParaRPr kumimoji="1" lang="ja-JP" altLang="en-US" dirty="0"/>
        </a:p>
      </dgm:t>
    </dgm:pt>
    <dgm:pt modelId="{F513682A-58B8-0647-8F0C-9001A879A4C0}" type="parTrans" cxnId="{D54B7676-93BF-A048-A6BD-71B5756E0BF5}">
      <dgm:prSet/>
      <dgm:spPr/>
      <dgm:t>
        <a:bodyPr/>
        <a:lstStyle/>
        <a:p>
          <a:endParaRPr kumimoji="1" lang="ja-JP" altLang="en-US"/>
        </a:p>
      </dgm:t>
    </dgm:pt>
    <dgm:pt modelId="{C7EF414A-EFE8-3940-A397-692AA98731AB}" type="sibTrans" cxnId="{D54B7676-93BF-A048-A6BD-71B5756E0BF5}">
      <dgm:prSet/>
      <dgm:spPr/>
      <dgm:t>
        <a:bodyPr/>
        <a:lstStyle/>
        <a:p>
          <a:endParaRPr kumimoji="1" lang="ja-JP" altLang="en-US"/>
        </a:p>
      </dgm:t>
    </dgm:pt>
    <dgm:pt modelId="{3E32D699-BC8E-C347-A5EB-0F2A85BB8E13}">
      <dgm:prSet phldrT="[テキスト]"/>
      <dgm:spPr/>
      <dgm:t>
        <a:bodyPr/>
        <a:lstStyle/>
        <a:p>
          <a:r>
            <a:rPr kumimoji="1" lang="ja-JP" altLang="en-US" dirty="0"/>
            <a:t>ギフトの購買における選択の３</a:t>
          </a:r>
          <a:r>
            <a:rPr kumimoji="1" lang="ja-JP" altLang="en-US" dirty="0" smtClean="0"/>
            <a:t>要素</a:t>
          </a:r>
          <a:endParaRPr kumimoji="1" lang="en-US" altLang="ja-JP" dirty="0" smtClean="0"/>
        </a:p>
        <a:p>
          <a:r>
            <a:rPr kumimoji="1" lang="ja-JP" altLang="en-US" dirty="0" smtClean="0"/>
            <a:t>　</a:t>
          </a:r>
          <a:r>
            <a:rPr kumimoji="1" lang="en-US" altLang="ja-JP" dirty="0" smtClean="0"/>
            <a:t>1.</a:t>
          </a:r>
          <a:r>
            <a:rPr kumimoji="1" lang="en-US" altLang="ja-JP" baseline="0" dirty="0" smtClean="0"/>
            <a:t>   </a:t>
          </a:r>
          <a:r>
            <a:rPr kumimoji="1" lang="ja-JP" altLang="en-US" dirty="0" smtClean="0"/>
            <a:t>与え手の理想の自分自身観（どう見られたいか）</a:t>
          </a:r>
          <a:endParaRPr kumimoji="1" lang="en-US" altLang="ja-JP" dirty="0" smtClean="0"/>
        </a:p>
        <a:p>
          <a:r>
            <a:rPr kumimoji="1" lang="ja-JP" altLang="en-US" dirty="0" smtClean="0"/>
            <a:t>　</a:t>
          </a:r>
          <a:r>
            <a:rPr kumimoji="1" lang="en-US" altLang="en-US" dirty="0" smtClean="0"/>
            <a:t>2.</a:t>
          </a:r>
          <a:r>
            <a:rPr kumimoji="1" lang="en-US" altLang="en-US" baseline="0" dirty="0" smtClean="0"/>
            <a:t>   </a:t>
          </a:r>
          <a:r>
            <a:rPr kumimoji="1" lang="ja-JP" altLang="en-US" dirty="0" smtClean="0"/>
            <a:t>贈与機会の質（どのようなときに送るか）</a:t>
          </a:r>
          <a:endParaRPr kumimoji="1" lang="en-US" altLang="ja-JP" dirty="0" smtClean="0"/>
        </a:p>
        <a:p>
          <a:r>
            <a:rPr kumimoji="1" lang="ja-JP" altLang="en-US" dirty="0" smtClean="0"/>
            <a:t>　</a:t>
          </a:r>
          <a:r>
            <a:rPr kumimoji="1" lang="en-US" altLang="en-US" dirty="0" smtClean="0"/>
            <a:t>3.</a:t>
          </a:r>
          <a:r>
            <a:rPr kumimoji="1" lang="en-US" altLang="en-US" baseline="0" dirty="0" smtClean="0"/>
            <a:t>   </a:t>
          </a:r>
          <a:r>
            <a:rPr kumimoji="1" lang="ja-JP" altLang="en-US" dirty="0" smtClean="0"/>
            <a:t>与え手と受け手の関係　</a:t>
          </a:r>
          <a:r>
            <a:rPr kumimoji="1" lang="en-US" altLang="en-US" dirty="0" smtClean="0"/>
            <a:t>Belk (1979)</a:t>
          </a:r>
          <a:endParaRPr kumimoji="1" lang="ja-JP" altLang="en-US" dirty="0"/>
        </a:p>
      </dgm:t>
    </dgm:pt>
    <dgm:pt modelId="{6190501B-CBEE-A94A-B974-443A92B3BF57}" type="parTrans" cxnId="{E6EBF040-1CC1-AC4E-9223-B988591F4BDE}">
      <dgm:prSet/>
      <dgm:spPr/>
      <dgm:t>
        <a:bodyPr/>
        <a:lstStyle/>
        <a:p>
          <a:endParaRPr kumimoji="1" lang="ja-JP" altLang="en-US"/>
        </a:p>
      </dgm:t>
    </dgm:pt>
    <dgm:pt modelId="{2EB44080-FFCD-C744-B0C8-B690D049AFF2}" type="sibTrans" cxnId="{E6EBF040-1CC1-AC4E-9223-B988591F4BDE}">
      <dgm:prSet/>
      <dgm:spPr/>
      <dgm:t>
        <a:bodyPr/>
        <a:lstStyle/>
        <a:p>
          <a:endParaRPr kumimoji="1" lang="ja-JP" altLang="en-US"/>
        </a:p>
      </dgm:t>
    </dgm:pt>
    <dgm:pt modelId="{1C9848DC-2061-8341-AB05-BC267ED8684C}">
      <dgm:prSet phldrT="[テキスト]"/>
      <dgm:spPr/>
      <dgm:t>
        <a:bodyPr/>
        <a:lstStyle/>
        <a:p>
          <a:pPr algn="ctr"/>
          <a:r>
            <a:rPr kumimoji="1" lang="ja-JP" altLang="en-US" dirty="0"/>
            <a:t>ギフト行動の研究</a:t>
          </a:r>
        </a:p>
      </dgm:t>
    </dgm:pt>
    <dgm:pt modelId="{8A836997-1C27-6C4E-A919-0A8CEA1916AE}" type="sibTrans" cxnId="{7E7797F8-FA30-E449-AA34-B068A7CD70C7}">
      <dgm:prSet/>
      <dgm:spPr/>
      <dgm:t>
        <a:bodyPr/>
        <a:lstStyle/>
        <a:p>
          <a:endParaRPr kumimoji="1" lang="ja-JP" altLang="en-US"/>
        </a:p>
      </dgm:t>
    </dgm:pt>
    <dgm:pt modelId="{2A9E8F93-3F05-814E-9633-6F0F9422D2DC}" type="parTrans" cxnId="{7E7797F8-FA30-E449-AA34-B068A7CD70C7}">
      <dgm:prSet/>
      <dgm:spPr/>
      <dgm:t>
        <a:bodyPr/>
        <a:lstStyle/>
        <a:p>
          <a:endParaRPr kumimoji="1" lang="ja-JP" altLang="en-US"/>
        </a:p>
      </dgm:t>
    </dgm:pt>
    <dgm:pt modelId="{B8E06A0A-F733-8046-B165-413B9E8D9ACA}" type="pres">
      <dgm:prSet presAssocID="{502EEE32-1917-714E-A552-E6163C4A9778}" presName="linear" presStyleCnt="0">
        <dgm:presLayoutVars>
          <dgm:animLvl val="lvl"/>
          <dgm:resizeHandles val="exact"/>
        </dgm:presLayoutVars>
      </dgm:prSet>
      <dgm:spPr/>
      <dgm:t>
        <a:bodyPr/>
        <a:lstStyle/>
        <a:p>
          <a:endParaRPr kumimoji="1" lang="ja-JP" altLang="en-US"/>
        </a:p>
      </dgm:t>
    </dgm:pt>
    <dgm:pt modelId="{9AB164E8-9540-364D-B8F2-61C6C0E732DB}" type="pres">
      <dgm:prSet presAssocID="{E0AAD8C2-4FCB-854D-9F31-36D165FE3FC0}" presName="parentText" presStyleLbl="node1" presStyleIdx="0" presStyleCnt="2" custLinFactNeighborY="-6197">
        <dgm:presLayoutVars>
          <dgm:chMax val="0"/>
          <dgm:bulletEnabled val="1"/>
        </dgm:presLayoutVars>
      </dgm:prSet>
      <dgm:spPr/>
      <dgm:t>
        <a:bodyPr/>
        <a:lstStyle/>
        <a:p>
          <a:endParaRPr kumimoji="1" lang="ja-JP" altLang="en-US"/>
        </a:p>
      </dgm:t>
    </dgm:pt>
    <dgm:pt modelId="{2312E438-BD1F-C946-B16A-79F41F23BF91}" type="pres">
      <dgm:prSet presAssocID="{E0AAD8C2-4FCB-854D-9F31-36D165FE3FC0}" presName="childText" presStyleLbl="revTx" presStyleIdx="0" presStyleCnt="2">
        <dgm:presLayoutVars>
          <dgm:bulletEnabled val="1"/>
        </dgm:presLayoutVars>
      </dgm:prSet>
      <dgm:spPr/>
      <dgm:t>
        <a:bodyPr/>
        <a:lstStyle/>
        <a:p>
          <a:endParaRPr kumimoji="1" lang="ja-JP" altLang="en-US"/>
        </a:p>
      </dgm:t>
    </dgm:pt>
    <dgm:pt modelId="{878C4BD3-C4FF-1641-9149-B1ABA7CB01E8}" type="pres">
      <dgm:prSet presAssocID="{1C9848DC-2061-8341-AB05-BC267ED8684C}" presName="parentText" presStyleLbl="node1" presStyleIdx="1" presStyleCnt="2">
        <dgm:presLayoutVars>
          <dgm:chMax val="0"/>
          <dgm:bulletEnabled val="1"/>
        </dgm:presLayoutVars>
      </dgm:prSet>
      <dgm:spPr/>
      <dgm:t>
        <a:bodyPr/>
        <a:lstStyle/>
        <a:p>
          <a:endParaRPr kumimoji="1" lang="ja-JP" altLang="en-US"/>
        </a:p>
      </dgm:t>
    </dgm:pt>
    <dgm:pt modelId="{E415C84A-A74A-7D4D-A26C-C30C403A1D13}" type="pres">
      <dgm:prSet presAssocID="{1C9848DC-2061-8341-AB05-BC267ED8684C}" presName="childText" presStyleLbl="revTx" presStyleIdx="1" presStyleCnt="2">
        <dgm:presLayoutVars>
          <dgm:bulletEnabled val="1"/>
        </dgm:presLayoutVars>
      </dgm:prSet>
      <dgm:spPr/>
      <dgm:t>
        <a:bodyPr/>
        <a:lstStyle/>
        <a:p>
          <a:endParaRPr kumimoji="1" lang="ja-JP" altLang="en-US"/>
        </a:p>
      </dgm:t>
    </dgm:pt>
  </dgm:ptLst>
  <dgm:cxnLst>
    <dgm:cxn modelId="{3D458B0C-493F-9B4D-8AA4-E5140BF0FC1F}" type="presOf" srcId="{1C9848DC-2061-8341-AB05-BC267ED8684C}" destId="{878C4BD3-C4FF-1641-9149-B1ABA7CB01E8}" srcOrd="0" destOrd="0" presId="urn:microsoft.com/office/officeart/2005/8/layout/vList2"/>
    <dgm:cxn modelId="{7E7797F8-FA30-E449-AA34-B068A7CD70C7}" srcId="{502EEE32-1917-714E-A552-E6163C4A9778}" destId="{1C9848DC-2061-8341-AB05-BC267ED8684C}" srcOrd="1" destOrd="0" parTransId="{2A9E8F93-3F05-814E-9633-6F0F9422D2DC}" sibTransId="{8A836997-1C27-6C4E-A919-0A8CEA1916AE}"/>
    <dgm:cxn modelId="{E6EBF040-1CC1-AC4E-9223-B988591F4BDE}" srcId="{1C9848DC-2061-8341-AB05-BC267ED8684C}" destId="{3E32D699-BC8E-C347-A5EB-0F2A85BB8E13}" srcOrd="0" destOrd="0" parTransId="{6190501B-CBEE-A94A-B974-443A92B3BF57}" sibTransId="{2EB44080-FFCD-C744-B0C8-B690D049AFF2}"/>
    <dgm:cxn modelId="{A056AFAB-763B-EF41-9792-660BFCBA6D75}" type="presOf" srcId="{ABE7A97F-ADCF-BB4A-8684-2DD970F6F14F}" destId="{2312E438-BD1F-C946-B16A-79F41F23BF91}" srcOrd="0" destOrd="0" presId="urn:microsoft.com/office/officeart/2005/8/layout/vList2"/>
    <dgm:cxn modelId="{D54B7676-93BF-A048-A6BD-71B5756E0BF5}" srcId="{E0AAD8C2-4FCB-854D-9F31-36D165FE3FC0}" destId="{ABE7A97F-ADCF-BB4A-8684-2DD970F6F14F}" srcOrd="0" destOrd="0" parTransId="{F513682A-58B8-0647-8F0C-9001A879A4C0}" sibTransId="{C7EF414A-EFE8-3940-A397-692AA98731AB}"/>
    <dgm:cxn modelId="{23067492-3C18-A64D-9621-12DC3E4AEAF7}" srcId="{502EEE32-1917-714E-A552-E6163C4A9778}" destId="{E0AAD8C2-4FCB-854D-9F31-36D165FE3FC0}" srcOrd="0" destOrd="0" parTransId="{F35D330F-97A5-7949-8924-4B82052F8818}" sibTransId="{74EC5EA8-55A1-7F4B-8B23-E7C260F72344}"/>
    <dgm:cxn modelId="{D39EF6B5-1761-1348-9871-0FE84D72935A}" type="presOf" srcId="{E0AAD8C2-4FCB-854D-9F31-36D165FE3FC0}" destId="{9AB164E8-9540-364D-B8F2-61C6C0E732DB}" srcOrd="0" destOrd="0" presId="urn:microsoft.com/office/officeart/2005/8/layout/vList2"/>
    <dgm:cxn modelId="{531F93CD-B460-4D4C-A4F0-79FF50A2EF0B}" type="presOf" srcId="{502EEE32-1917-714E-A552-E6163C4A9778}" destId="{B8E06A0A-F733-8046-B165-413B9E8D9ACA}" srcOrd="0" destOrd="0" presId="urn:microsoft.com/office/officeart/2005/8/layout/vList2"/>
    <dgm:cxn modelId="{9289E032-C0B3-A545-BA0E-177524B291A4}" type="presOf" srcId="{3E32D699-BC8E-C347-A5EB-0F2A85BB8E13}" destId="{E415C84A-A74A-7D4D-A26C-C30C403A1D13}" srcOrd="0" destOrd="0" presId="urn:microsoft.com/office/officeart/2005/8/layout/vList2"/>
    <dgm:cxn modelId="{41EBEF54-7FA3-314D-984B-5AB58884DB09}" type="presParOf" srcId="{B8E06A0A-F733-8046-B165-413B9E8D9ACA}" destId="{9AB164E8-9540-364D-B8F2-61C6C0E732DB}" srcOrd="0" destOrd="0" presId="urn:microsoft.com/office/officeart/2005/8/layout/vList2"/>
    <dgm:cxn modelId="{6289591D-3B0D-3443-A697-1B6EBADE10A5}" type="presParOf" srcId="{B8E06A0A-F733-8046-B165-413B9E8D9ACA}" destId="{2312E438-BD1F-C946-B16A-79F41F23BF91}" srcOrd="1" destOrd="0" presId="urn:microsoft.com/office/officeart/2005/8/layout/vList2"/>
    <dgm:cxn modelId="{5DE42951-DE0D-5C42-8A09-0674A747375C}" type="presParOf" srcId="{B8E06A0A-F733-8046-B165-413B9E8D9ACA}" destId="{878C4BD3-C4FF-1641-9149-B1ABA7CB01E8}" srcOrd="2" destOrd="0" presId="urn:microsoft.com/office/officeart/2005/8/layout/vList2"/>
    <dgm:cxn modelId="{4CAC9656-419A-5744-92A2-5693AD3F42B2}" type="presParOf" srcId="{B8E06A0A-F733-8046-B165-413B9E8D9ACA}" destId="{E415C84A-A74A-7D4D-A26C-C30C403A1D1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02EEE32-1917-714E-A552-E6163C4A9778}" type="doc">
      <dgm:prSet loTypeId="urn:microsoft.com/office/officeart/2005/8/layout/vList2" loCatId="" qsTypeId="urn:microsoft.com/office/officeart/2005/8/quickstyle/simple1" qsCatId="simple" csTypeId="urn:microsoft.com/office/officeart/2005/8/colors/accent2_2" csCatId="accent2" phldr="1"/>
      <dgm:spPr/>
      <dgm:t>
        <a:bodyPr/>
        <a:lstStyle/>
        <a:p>
          <a:endParaRPr kumimoji="1" lang="ja-JP" altLang="en-US"/>
        </a:p>
      </dgm:t>
    </dgm:pt>
    <dgm:pt modelId="{E0AAD8C2-4FCB-854D-9F31-36D165FE3FC0}">
      <dgm:prSet phldrT="[テキスト]" custT="1"/>
      <dgm:spPr/>
      <dgm:t>
        <a:bodyPr/>
        <a:lstStyle/>
        <a:p>
          <a:pPr algn="ctr"/>
          <a:r>
            <a:rPr kumimoji="1" lang="ja-JP" altLang="en-US" sz="2300" dirty="0"/>
            <a:t>ギフトコミュニケーションの研究</a:t>
          </a:r>
        </a:p>
      </dgm:t>
    </dgm:pt>
    <dgm:pt modelId="{F35D330F-97A5-7949-8924-4B82052F8818}" type="parTrans" cxnId="{23067492-3C18-A64D-9621-12DC3E4AEAF7}">
      <dgm:prSet/>
      <dgm:spPr/>
      <dgm:t>
        <a:bodyPr/>
        <a:lstStyle/>
        <a:p>
          <a:endParaRPr kumimoji="1" lang="ja-JP" altLang="en-US"/>
        </a:p>
      </dgm:t>
    </dgm:pt>
    <dgm:pt modelId="{74EC5EA8-55A1-7F4B-8B23-E7C260F72344}" type="sibTrans" cxnId="{23067492-3C18-A64D-9621-12DC3E4AEAF7}">
      <dgm:prSet/>
      <dgm:spPr/>
      <dgm:t>
        <a:bodyPr/>
        <a:lstStyle/>
        <a:p>
          <a:endParaRPr kumimoji="1" lang="ja-JP" altLang="en-US"/>
        </a:p>
      </dgm:t>
    </dgm:pt>
    <dgm:pt modelId="{ABE7A97F-ADCF-BB4A-8684-2DD970F6F14F}">
      <dgm:prSet phldrT="[テキスト]" custT="1"/>
      <dgm:spPr/>
      <dgm:t>
        <a:bodyPr/>
        <a:lstStyle/>
        <a:p>
          <a:pPr algn="l"/>
          <a:r>
            <a:rPr kumimoji="1" lang="ja-JP" altLang="en-US" sz="2300" dirty="0"/>
            <a:t>贈与行動はギフトの与え手と受け手の双方が社会システムに属することを確認し、関係を維持・強化するためのコミュニケーション的な消費行動であるとされる。</a:t>
          </a:r>
          <a:r>
            <a:rPr kumimoji="1" lang="ja-JP" altLang="en-US" sz="2300" dirty="0" smtClean="0"/>
            <a:t>辻本（</a:t>
          </a:r>
          <a:r>
            <a:rPr kumimoji="1" lang="en-US" altLang="en-US" sz="2300" dirty="0" smtClean="0"/>
            <a:t>2011</a:t>
          </a:r>
          <a:r>
            <a:rPr kumimoji="1" lang="ja-JP" altLang="en-US" sz="2300" dirty="0" smtClean="0"/>
            <a:t>）</a:t>
          </a:r>
          <a:endParaRPr kumimoji="1" lang="ja-JP" altLang="en-US" sz="2300" dirty="0"/>
        </a:p>
      </dgm:t>
    </dgm:pt>
    <dgm:pt modelId="{F513682A-58B8-0647-8F0C-9001A879A4C0}" type="parTrans" cxnId="{D54B7676-93BF-A048-A6BD-71B5756E0BF5}">
      <dgm:prSet/>
      <dgm:spPr/>
      <dgm:t>
        <a:bodyPr/>
        <a:lstStyle/>
        <a:p>
          <a:endParaRPr kumimoji="1" lang="ja-JP" altLang="en-US"/>
        </a:p>
      </dgm:t>
    </dgm:pt>
    <dgm:pt modelId="{C7EF414A-EFE8-3940-A397-692AA98731AB}" type="sibTrans" cxnId="{D54B7676-93BF-A048-A6BD-71B5756E0BF5}">
      <dgm:prSet/>
      <dgm:spPr/>
      <dgm:t>
        <a:bodyPr/>
        <a:lstStyle/>
        <a:p>
          <a:endParaRPr kumimoji="1" lang="ja-JP" altLang="en-US"/>
        </a:p>
      </dgm:t>
    </dgm:pt>
    <dgm:pt modelId="{6DDDFBEC-14C0-7B4A-817D-288FE44E2D63}">
      <dgm:prSet phldrT="[テキスト]" custT="1"/>
      <dgm:spPr/>
      <dgm:t>
        <a:bodyPr/>
        <a:lstStyle/>
        <a:p>
          <a:pPr algn="l"/>
          <a:r>
            <a:rPr kumimoji="1" lang="ja-JP" altLang="en-US" sz="2300" dirty="0" smtClean="0"/>
            <a:t>一般的に贈与行為は、相互間の関係性を維持することや新たな人間関係の創出を求めて行われるとしている。 辻本・田口・荒木（</a:t>
          </a:r>
          <a:r>
            <a:rPr kumimoji="1" lang="en-US" altLang="en-US" sz="2300" dirty="0" smtClean="0"/>
            <a:t>2013</a:t>
          </a:r>
          <a:r>
            <a:rPr kumimoji="1" lang="ja-JP" altLang="en-US" sz="2300" dirty="0" smtClean="0"/>
            <a:t>）</a:t>
          </a:r>
          <a:endParaRPr kumimoji="1" lang="ja-JP" altLang="en-US" sz="2300" dirty="0"/>
        </a:p>
      </dgm:t>
    </dgm:pt>
    <dgm:pt modelId="{892D1B14-A3F4-D34C-818F-03FCCF3224F1}" type="parTrans" cxnId="{2DD07771-7F6C-0C4D-A7DF-010B75FE5232}">
      <dgm:prSet/>
      <dgm:spPr/>
      <dgm:t>
        <a:bodyPr/>
        <a:lstStyle/>
        <a:p>
          <a:endParaRPr kumimoji="1" lang="ja-JP" altLang="en-US"/>
        </a:p>
      </dgm:t>
    </dgm:pt>
    <dgm:pt modelId="{0C425726-2564-944E-9419-FB6EE82A0D68}" type="sibTrans" cxnId="{2DD07771-7F6C-0C4D-A7DF-010B75FE5232}">
      <dgm:prSet/>
      <dgm:spPr/>
      <dgm:t>
        <a:bodyPr/>
        <a:lstStyle/>
        <a:p>
          <a:endParaRPr kumimoji="1" lang="ja-JP" altLang="en-US"/>
        </a:p>
      </dgm:t>
    </dgm:pt>
    <dgm:pt modelId="{B8E06A0A-F733-8046-B165-413B9E8D9ACA}" type="pres">
      <dgm:prSet presAssocID="{502EEE32-1917-714E-A552-E6163C4A9778}" presName="linear" presStyleCnt="0">
        <dgm:presLayoutVars>
          <dgm:animLvl val="lvl"/>
          <dgm:resizeHandles val="exact"/>
        </dgm:presLayoutVars>
      </dgm:prSet>
      <dgm:spPr/>
      <dgm:t>
        <a:bodyPr/>
        <a:lstStyle/>
        <a:p>
          <a:endParaRPr kumimoji="1" lang="ja-JP" altLang="en-US"/>
        </a:p>
      </dgm:t>
    </dgm:pt>
    <dgm:pt modelId="{9AB164E8-9540-364D-B8F2-61C6C0E732DB}" type="pres">
      <dgm:prSet presAssocID="{E0AAD8C2-4FCB-854D-9F31-36D165FE3FC0}" presName="parentText" presStyleLbl="node1" presStyleIdx="0" presStyleCnt="1" custLinFactNeighborY="-6197">
        <dgm:presLayoutVars>
          <dgm:chMax val="0"/>
          <dgm:bulletEnabled val="1"/>
        </dgm:presLayoutVars>
      </dgm:prSet>
      <dgm:spPr/>
      <dgm:t>
        <a:bodyPr/>
        <a:lstStyle/>
        <a:p>
          <a:endParaRPr kumimoji="1" lang="ja-JP" altLang="en-US"/>
        </a:p>
      </dgm:t>
    </dgm:pt>
    <dgm:pt modelId="{2312E438-BD1F-C946-B16A-79F41F23BF91}" type="pres">
      <dgm:prSet presAssocID="{E0AAD8C2-4FCB-854D-9F31-36D165FE3FC0}" presName="childText" presStyleLbl="revTx" presStyleIdx="0" presStyleCnt="1">
        <dgm:presLayoutVars>
          <dgm:bulletEnabled val="1"/>
        </dgm:presLayoutVars>
      </dgm:prSet>
      <dgm:spPr/>
      <dgm:t>
        <a:bodyPr/>
        <a:lstStyle/>
        <a:p>
          <a:endParaRPr kumimoji="1" lang="ja-JP" altLang="en-US"/>
        </a:p>
      </dgm:t>
    </dgm:pt>
  </dgm:ptLst>
  <dgm:cxnLst>
    <dgm:cxn modelId="{2DD07771-7F6C-0C4D-A7DF-010B75FE5232}" srcId="{E0AAD8C2-4FCB-854D-9F31-36D165FE3FC0}" destId="{6DDDFBEC-14C0-7B4A-817D-288FE44E2D63}" srcOrd="1" destOrd="0" parTransId="{892D1B14-A3F4-D34C-818F-03FCCF3224F1}" sibTransId="{0C425726-2564-944E-9419-FB6EE82A0D68}"/>
    <dgm:cxn modelId="{531F93CD-B460-4D4C-A4F0-79FF50A2EF0B}" type="presOf" srcId="{502EEE32-1917-714E-A552-E6163C4A9778}" destId="{B8E06A0A-F733-8046-B165-413B9E8D9ACA}" srcOrd="0" destOrd="0" presId="urn:microsoft.com/office/officeart/2005/8/layout/vList2"/>
    <dgm:cxn modelId="{D54B7676-93BF-A048-A6BD-71B5756E0BF5}" srcId="{E0AAD8C2-4FCB-854D-9F31-36D165FE3FC0}" destId="{ABE7A97F-ADCF-BB4A-8684-2DD970F6F14F}" srcOrd="0" destOrd="0" parTransId="{F513682A-58B8-0647-8F0C-9001A879A4C0}" sibTransId="{C7EF414A-EFE8-3940-A397-692AA98731AB}"/>
    <dgm:cxn modelId="{D39EF6B5-1761-1348-9871-0FE84D72935A}" type="presOf" srcId="{E0AAD8C2-4FCB-854D-9F31-36D165FE3FC0}" destId="{9AB164E8-9540-364D-B8F2-61C6C0E732DB}" srcOrd="0" destOrd="0" presId="urn:microsoft.com/office/officeart/2005/8/layout/vList2"/>
    <dgm:cxn modelId="{4C90EA54-E2C0-1F40-BBCA-40F41F0784EA}" type="presOf" srcId="{6DDDFBEC-14C0-7B4A-817D-288FE44E2D63}" destId="{2312E438-BD1F-C946-B16A-79F41F23BF91}" srcOrd="0" destOrd="1" presId="urn:microsoft.com/office/officeart/2005/8/layout/vList2"/>
    <dgm:cxn modelId="{A056AFAB-763B-EF41-9792-660BFCBA6D75}" type="presOf" srcId="{ABE7A97F-ADCF-BB4A-8684-2DD970F6F14F}" destId="{2312E438-BD1F-C946-B16A-79F41F23BF91}" srcOrd="0" destOrd="0" presId="urn:microsoft.com/office/officeart/2005/8/layout/vList2"/>
    <dgm:cxn modelId="{23067492-3C18-A64D-9621-12DC3E4AEAF7}" srcId="{502EEE32-1917-714E-A552-E6163C4A9778}" destId="{E0AAD8C2-4FCB-854D-9F31-36D165FE3FC0}" srcOrd="0" destOrd="0" parTransId="{F35D330F-97A5-7949-8924-4B82052F8818}" sibTransId="{74EC5EA8-55A1-7F4B-8B23-E7C260F72344}"/>
    <dgm:cxn modelId="{41EBEF54-7FA3-314D-984B-5AB58884DB09}" type="presParOf" srcId="{B8E06A0A-F733-8046-B165-413B9E8D9ACA}" destId="{9AB164E8-9540-364D-B8F2-61C6C0E732DB}" srcOrd="0" destOrd="0" presId="urn:microsoft.com/office/officeart/2005/8/layout/vList2"/>
    <dgm:cxn modelId="{6289591D-3B0D-3443-A697-1B6EBADE10A5}" type="presParOf" srcId="{B8E06A0A-F733-8046-B165-413B9E8D9ACA}" destId="{2312E438-BD1F-C946-B16A-79F41F23BF91}"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899B46-E338-C142-A562-EA31359D990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kumimoji="1" lang="ja-JP" altLang="en-US"/>
        </a:p>
      </dgm:t>
    </dgm:pt>
    <dgm:pt modelId="{6E11B157-91BD-DF44-B1BE-4D2D9CC30AA6}">
      <dgm:prSet phldrT="[テキスト]" custT="1"/>
      <dgm:spPr/>
      <dgm:t>
        <a:bodyPr/>
        <a:lstStyle/>
        <a:p>
          <a:pPr algn="l"/>
          <a:r>
            <a:rPr kumimoji="1" lang="ja-JP" altLang="en-US" sz="1600" dirty="0"/>
            <a:t>調査</a:t>
          </a:r>
          <a:r>
            <a:rPr kumimoji="1" lang="ja-JP" altLang="en-US" sz="1600" dirty="0" smtClean="0"/>
            <a:t>方法：</a:t>
          </a:r>
          <a:r>
            <a:rPr kumimoji="1" lang="ja-JP" altLang="en-US" sz="1600" dirty="0"/>
            <a:t>　</a:t>
          </a:r>
          <a:r>
            <a:rPr kumimoji="1" lang="ja-JP" altLang="en-US" sz="1600" dirty="0" smtClean="0"/>
            <a:t>　　　インターネット</a:t>
          </a:r>
          <a:r>
            <a:rPr kumimoji="1" lang="ja-JP" altLang="en-US" sz="1600" dirty="0"/>
            <a:t>調査　（シナリオ実験を用いる）</a:t>
          </a:r>
        </a:p>
      </dgm:t>
    </dgm:pt>
    <dgm:pt modelId="{8B521226-E42C-384E-AD43-14B1C51CDE60}" type="parTrans" cxnId="{5AEE084F-DCE9-C949-BFD0-AC9684DA753C}">
      <dgm:prSet/>
      <dgm:spPr/>
      <dgm:t>
        <a:bodyPr/>
        <a:lstStyle/>
        <a:p>
          <a:pPr algn="just"/>
          <a:endParaRPr kumimoji="1" lang="ja-JP" altLang="en-US"/>
        </a:p>
      </dgm:t>
    </dgm:pt>
    <dgm:pt modelId="{2AFC4EB7-2F52-4744-B366-59ADDD2F47A1}" type="sibTrans" cxnId="{5AEE084F-DCE9-C949-BFD0-AC9684DA753C}">
      <dgm:prSet/>
      <dgm:spPr/>
      <dgm:t>
        <a:bodyPr/>
        <a:lstStyle/>
        <a:p>
          <a:pPr algn="just"/>
          <a:endParaRPr kumimoji="1" lang="ja-JP" altLang="en-US"/>
        </a:p>
      </dgm:t>
    </dgm:pt>
    <dgm:pt modelId="{B9F1DFF2-CFF1-6641-8815-6D5876CFF815}">
      <dgm:prSet phldrT="[テキスト]" custT="1"/>
      <dgm:spPr/>
      <dgm:t>
        <a:bodyPr/>
        <a:lstStyle/>
        <a:p>
          <a:pPr algn="l"/>
          <a:r>
            <a:rPr kumimoji="1" lang="ja-JP" altLang="en-US" sz="1600" dirty="0"/>
            <a:t>調査</a:t>
          </a:r>
          <a:r>
            <a:rPr kumimoji="1" lang="ja-JP" altLang="en-US" sz="1600" dirty="0" smtClean="0"/>
            <a:t>目的：</a:t>
          </a:r>
          <a:r>
            <a:rPr kumimoji="1" lang="ja-JP" altLang="en-US" sz="1600" dirty="0"/>
            <a:t>　</a:t>
          </a:r>
          <a:r>
            <a:rPr kumimoji="1" lang="ja-JP" altLang="en-US" sz="1600" dirty="0" smtClean="0"/>
            <a:t>　　　ギフト</a:t>
          </a:r>
          <a:r>
            <a:rPr kumimoji="1" lang="ja-JP" altLang="en-US" sz="1600" dirty="0"/>
            <a:t>受領者のインスタグラム投稿が分与者の満足度に与える影響の解明</a:t>
          </a:r>
        </a:p>
      </dgm:t>
    </dgm:pt>
    <dgm:pt modelId="{458FC8B2-444F-284D-984C-57599F269955}" type="parTrans" cxnId="{3B615396-9CB3-5C4B-AFAA-153042044C44}">
      <dgm:prSet/>
      <dgm:spPr/>
      <dgm:t>
        <a:bodyPr/>
        <a:lstStyle/>
        <a:p>
          <a:pPr algn="just"/>
          <a:endParaRPr kumimoji="1" lang="ja-JP" altLang="en-US"/>
        </a:p>
      </dgm:t>
    </dgm:pt>
    <dgm:pt modelId="{204AC8F1-D158-4543-9897-43A724843C64}" type="sibTrans" cxnId="{3B615396-9CB3-5C4B-AFAA-153042044C44}">
      <dgm:prSet/>
      <dgm:spPr/>
      <dgm:t>
        <a:bodyPr/>
        <a:lstStyle/>
        <a:p>
          <a:pPr algn="just"/>
          <a:endParaRPr kumimoji="1" lang="ja-JP" altLang="en-US"/>
        </a:p>
      </dgm:t>
    </dgm:pt>
    <dgm:pt modelId="{E0E7F480-1D83-7143-9DA9-CECD546CA125}">
      <dgm:prSet phldrT="[テキスト]" custT="1"/>
      <dgm:spPr/>
      <dgm:t>
        <a:bodyPr/>
        <a:lstStyle/>
        <a:p>
          <a:pPr algn="l"/>
          <a:r>
            <a:rPr kumimoji="1" lang="ja-JP" altLang="en-US" sz="1600" dirty="0"/>
            <a:t>調査</a:t>
          </a:r>
          <a:r>
            <a:rPr kumimoji="1" lang="ja-JP" altLang="en-US" sz="1600" dirty="0" smtClean="0"/>
            <a:t>対象：</a:t>
          </a:r>
          <a:r>
            <a:rPr kumimoji="1" lang="ja-JP" altLang="en-US" sz="1600" dirty="0"/>
            <a:t>　</a:t>
          </a:r>
          <a:r>
            <a:rPr kumimoji="1" lang="ja-JP" altLang="en-US" sz="1600" dirty="0" smtClean="0"/>
            <a:t>　　　大学生</a:t>
          </a:r>
          <a:r>
            <a:rPr kumimoji="1" lang="ja-JP" altLang="en-US" sz="1600" dirty="0"/>
            <a:t>の男女</a:t>
          </a:r>
        </a:p>
      </dgm:t>
    </dgm:pt>
    <dgm:pt modelId="{3F56A772-DF2D-C94E-9EEB-9C646E391A65}" type="parTrans" cxnId="{15731024-8158-4D4C-B1E9-61B39BFFEB05}">
      <dgm:prSet/>
      <dgm:spPr/>
      <dgm:t>
        <a:bodyPr/>
        <a:lstStyle/>
        <a:p>
          <a:pPr algn="just"/>
          <a:endParaRPr kumimoji="1" lang="ja-JP" altLang="en-US"/>
        </a:p>
      </dgm:t>
    </dgm:pt>
    <dgm:pt modelId="{0FF55960-8B96-2546-BA8F-A2B1F036617F}" type="sibTrans" cxnId="{15731024-8158-4D4C-B1E9-61B39BFFEB05}">
      <dgm:prSet/>
      <dgm:spPr/>
      <dgm:t>
        <a:bodyPr/>
        <a:lstStyle/>
        <a:p>
          <a:pPr algn="just"/>
          <a:endParaRPr kumimoji="1" lang="ja-JP" altLang="en-US"/>
        </a:p>
      </dgm:t>
    </dgm:pt>
    <dgm:pt modelId="{AED941EB-5268-424A-B527-099808C5AD4B}">
      <dgm:prSet custT="1"/>
      <dgm:spPr/>
      <dgm:t>
        <a:bodyPr/>
        <a:lstStyle/>
        <a:p>
          <a:pPr algn="just"/>
          <a:r>
            <a:rPr kumimoji="1" lang="ja-JP" altLang="en-US" sz="1600" dirty="0"/>
            <a:t>調査</a:t>
          </a:r>
          <a:r>
            <a:rPr kumimoji="1" lang="ja-JP" altLang="en-US" sz="1600" dirty="0" smtClean="0"/>
            <a:t>期間：</a:t>
          </a:r>
          <a:r>
            <a:rPr kumimoji="1" lang="ja-JP" altLang="en-US" sz="1600" dirty="0"/>
            <a:t>　</a:t>
          </a:r>
          <a:r>
            <a:rPr kumimoji="1" lang="ja-JP" altLang="en-US" sz="1600" dirty="0" smtClean="0"/>
            <a:t>　　　１２月</a:t>
          </a:r>
          <a:r>
            <a:rPr kumimoji="1" lang="ja-JP" altLang="en-US" sz="1600" dirty="0"/>
            <a:t>５日（水）</a:t>
          </a:r>
          <a:r>
            <a:rPr kumimoji="1" lang="en-US" altLang="ja-JP" sz="1600" dirty="0" smtClean="0"/>
            <a:t>〜</a:t>
          </a:r>
          <a:r>
            <a:rPr kumimoji="1" lang="ja-JP" altLang="en-US" sz="1600" dirty="0" smtClean="0"/>
            <a:t>１２月８日（土）</a:t>
          </a:r>
          <a:endParaRPr kumimoji="1" lang="ja-JP" altLang="en-US" sz="1600" dirty="0"/>
        </a:p>
      </dgm:t>
    </dgm:pt>
    <dgm:pt modelId="{076A081B-B257-C64F-B9A3-A5644B4D7635}" type="parTrans" cxnId="{0EC3CF0E-B62C-A24D-9076-23FC794A6DD5}">
      <dgm:prSet/>
      <dgm:spPr/>
      <dgm:t>
        <a:bodyPr/>
        <a:lstStyle/>
        <a:p>
          <a:pPr algn="just"/>
          <a:endParaRPr kumimoji="1" lang="ja-JP" altLang="en-US"/>
        </a:p>
      </dgm:t>
    </dgm:pt>
    <dgm:pt modelId="{6E53E72E-1EEA-CB48-97CD-F5CD3CA26446}" type="sibTrans" cxnId="{0EC3CF0E-B62C-A24D-9076-23FC794A6DD5}">
      <dgm:prSet/>
      <dgm:spPr/>
      <dgm:t>
        <a:bodyPr/>
        <a:lstStyle/>
        <a:p>
          <a:pPr algn="just"/>
          <a:endParaRPr kumimoji="1" lang="ja-JP" altLang="en-US"/>
        </a:p>
      </dgm:t>
    </dgm:pt>
    <dgm:pt modelId="{3ABBD3FB-E57D-634E-A67C-59FF4CE5193C}">
      <dgm:prSet custT="1"/>
      <dgm:spPr/>
      <dgm:t>
        <a:bodyPr/>
        <a:lstStyle/>
        <a:p>
          <a:pPr algn="l"/>
          <a:r>
            <a:rPr kumimoji="1" lang="ja-JP" altLang="en-US" sz="1600" dirty="0"/>
            <a:t>分析</a:t>
          </a:r>
          <a:r>
            <a:rPr kumimoji="1" lang="ja-JP" altLang="en-US" sz="1600" dirty="0" smtClean="0"/>
            <a:t>方法：</a:t>
          </a:r>
          <a:r>
            <a:rPr kumimoji="1" lang="ja-JP" altLang="en-US" sz="1600" dirty="0"/>
            <a:t>　</a:t>
          </a:r>
          <a:r>
            <a:rPr kumimoji="1" lang="ja-JP" altLang="en-US" sz="1600" dirty="0" smtClean="0"/>
            <a:t>　　　対応</a:t>
          </a:r>
          <a:r>
            <a:rPr kumimoji="1" lang="ja-JP" altLang="en-US" sz="1600" dirty="0"/>
            <a:t>のないｔ検定　信頼性分析</a:t>
          </a:r>
        </a:p>
      </dgm:t>
    </dgm:pt>
    <dgm:pt modelId="{5B0EB5C3-659B-3940-B6E6-2FABF859272D}" type="parTrans" cxnId="{7648AAAF-BD5E-4342-B4AA-E66C313C8A14}">
      <dgm:prSet/>
      <dgm:spPr/>
      <dgm:t>
        <a:bodyPr/>
        <a:lstStyle/>
        <a:p>
          <a:pPr algn="just"/>
          <a:endParaRPr kumimoji="1" lang="ja-JP" altLang="en-US"/>
        </a:p>
      </dgm:t>
    </dgm:pt>
    <dgm:pt modelId="{C007FE6F-64EF-E540-9471-2028E0033D2A}" type="sibTrans" cxnId="{7648AAAF-BD5E-4342-B4AA-E66C313C8A14}">
      <dgm:prSet/>
      <dgm:spPr/>
      <dgm:t>
        <a:bodyPr/>
        <a:lstStyle/>
        <a:p>
          <a:pPr algn="just"/>
          <a:endParaRPr kumimoji="1" lang="ja-JP" altLang="en-US"/>
        </a:p>
      </dgm:t>
    </dgm:pt>
    <dgm:pt modelId="{EA2504FF-3AF4-3143-BD61-251276E5DD78}">
      <dgm:prSet custT="1"/>
      <dgm:spPr/>
      <dgm:t>
        <a:bodyPr/>
        <a:lstStyle/>
        <a:p>
          <a:r>
            <a:rPr kumimoji="1" lang="ja-JP" altLang="en-US" sz="1600" dirty="0" smtClean="0"/>
            <a:t>サンプルサイズ：　総回答数２５０（</a:t>
          </a:r>
          <a:r>
            <a:rPr kumimoji="1" lang="en-US" altLang="ja-JP" sz="1600" dirty="0" smtClean="0"/>
            <a:t>A:124/</a:t>
          </a:r>
          <a:r>
            <a:rPr kumimoji="1" lang="en-US" altLang="ja-JP" sz="1600" baseline="0" dirty="0" smtClean="0"/>
            <a:t> </a:t>
          </a:r>
          <a:r>
            <a:rPr kumimoji="1" lang="en-US" altLang="ja-JP" sz="1600" dirty="0" smtClean="0"/>
            <a:t>B:126</a:t>
          </a:r>
          <a:r>
            <a:rPr kumimoji="1" lang="ja-JP" altLang="en-US" sz="1600" dirty="0" smtClean="0"/>
            <a:t>）・有効回答１０１（</a:t>
          </a:r>
          <a:r>
            <a:rPr kumimoji="1" lang="en-US" altLang="ja-JP" sz="1600" dirty="0" smtClean="0"/>
            <a:t>A:44/ B:</a:t>
          </a:r>
          <a:r>
            <a:rPr kumimoji="1" lang="en-US" altLang="ja-JP" sz="1600" dirty="0" smtClean="0">
              <a:sym typeface="Wingdings"/>
            </a:rPr>
            <a:t>57</a:t>
          </a:r>
          <a:r>
            <a:rPr kumimoji="1" lang="ja-JP" altLang="en-US" sz="1600" dirty="0" smtClean="0"/>
            <a:t>）</a:t>
          </a:r>
          <a:endParaRPr kumimoji="1" lang="ja-JP" altLang="en-US" sz="1600" dirty="0"/>
        </a:p>
      </dgm:t>
    </dgm:pt>
    <dgm:pt modelId="{EC421E6D-CBED-F645-9324-99113BBBF8F1}" type="parTrans" cxnId="{0DB8760E-869F-A84D-8BE7-67CEE38C5FD4}">
      <dgm:prSet/>
      <dgm:spPr/>
      <dgm:t>
        <a:bodyPr/>
        <a:lstStyle/>
        <a:p>
          <a:endParaRPr kumimoji="1" lang="ja-JP" altLang="en-US"/>
        </a:p>
      </dgm:t>
    </dgm:pt>
    <dgm:pt modelId="{547B93FC-1766-C44C-A6BB-9353B258A8FD}" type="sibTrans" cxnId="{0DB8760E-869F-A84D-8BE7-67CEE38C5FD4}">
      <dgm:prSet/>
      <dgm:spPr/>
      <dgm:t>
        <a:bodyPr/>
        <a:lstStyle/>
        <a:p>
          <a:endParaRPr kumimoji="1" lang="ja-JP" altLang="en-US"/>
        </a:p>
      </dgm:t>
    </dgm:pt>
    <dgm:pt modelId="{25D00265-B015-1744-88FA-DE762C817D6E}">
      <dgm:prSet custT="1"/>
      <dgm:spPr/>
      <dgm:t>
        <a:bodyPr/>
        <a:lstStyle/>
        <a:p>
          <a:r>
            <a:rPr kumimoji="1" lang="ja-JP" altLang="en-US" sz="1600" dirty="0"/>
            <a:t>独立</a:t>
          </a:r>
          <a:r>
            <a:rPr kumimoji="1" lang="ja-JP" altLang="en-US" sz="1600" dirty="0" smtClean="0"/>
            <a:t>変数：</a:t>
          </a:r>
          <a:r>
            <a:rPr kumimoji="1" lang="ja-JP" altLang="en-US" sz="1600" dirty="0"/>
            <a:t>　</a:t>
          </a:r>
          <a:r>
            <a:rPr kumimoji="1" lang="ja-JP" altLang="en-US" sz="1600" dirty="0" smtClean="0"/>
            <a:t>　　　インスタグラム</a:t>
          </a:r>
          <a:r>
            <a:rPr kumimoji="1" lang="ja-JP" altLang="en-US" sz="1600" dirty="0"/>
            <a:t>の投稿で獲得するいいねの数</a:t>
          </a:r>
        </a:p>
      </dgm:t>
    </dgm:pt>
    <dgm:pt modelId="{D35AF954-FAA2-594E-A324-D607B6544DCA}" type="parTrans" cxnId="{F5D179F3-03A2-0948-89B2-0D29A4A6B183}">
      <dgm:prSet/>
      <dgm:spPr/>
      <dgm:t>
        <a:bodyPr/>
        <a:lstStyle/>
        <a:p>
          <a:endParaRPr kumimoji="1" lang="ja-JP" altLang="en-US"/>
        </a:p>
      </dgm:t>
    </dgm:pt>
    <dgm:pt modelId="{E5853848-2466-CB4B-BE6E-ADE87232A5B2}" type="sibTrans" cxnId="{F5D179F3-03A2-0948-89B2-0D29A4A6B183}">
      <dgm:prSet/>
      <dgm:spPr/>
      <dgm:t>
        <a:bodyPr/>
        <a:lstStyle/>
        <a:p>
          <a:endParaRPr kumimoji="1" lang="ja-JP" altLang="en-US"/>
        </a:p>
      </dgm:t>
    </dgm:pt>
    <dgm:pt modelId="{95F6932A-201E-624D-88BF-B9E2924EB600}">
      <dgm:prSet custT="1"/>
      <dgm:spPr/>
      <dgm:t>
        <a:bodyPr/>
        <a:lstStyle/>
        <a:p>
          <a:r>
            <a:rPr kumimoji="1" lang="ja-JP" altLang="en-US" sz="1600" dirty="0"/>
            <a:t>従属</a:t>
          </a:r>
          <a:r>
            <a:rPr kumimoji="1" lang="ja-JP" altLang="en-US" sz="1600" dirty="0" smtClean="0"/>
            <a:t>変数：</a:t>
          </a:r>
          <a:r>
            <a:rPr kumimoji="1" lang="ja-JP" altLang="en-US" sz="1600" dirty="0"/>
            <a:t>　</a:t>
          </a:r>
          <a:r>
            <a:rPr kumimoji="1" lang="ja-JP" altLang="en-US" sz="1600" dirty="0" smtClean="0"/>
            <a:t>　　　満足度</a:t>
          </a:r>
          <a:endParaRPr kumimoji="1" lang="ja-JP" altLang="en-US" sz="1600" dirty="0"/>
        </a:p>
      </dgm:t>
    </dgm:pt>
    <dgm:pt modelId="{D21EC836-FAB1-A24E-96E9-EB5D53B71A03}" type="parTrans" cxnId="{EDE25685-FDD4-704E-AB18-1C112D3C1246}">
      <dgm:prSet/>
      <dgm:spPr/>
      <dgm:t>
        <a:bodyPr/>
        <a:lstStyle/>
        <a:p>
          <a:endParaRPr kumimoji="1" lang="ja-JP" altLang="en-US"/>
        </a:p>
      </dgm:t>
    </dgm:pt>
    <dgm:pt modelId="{304DCACB-25A2-4E40-AF77-31A9D6DFF414}" type="sibTrans" cxnId="{EDE25685-FDD4-704E-AB18-1C112D3C1246}">
      <dgm:prSet/>
      <dgm:spPr/>
      <dgm:t>
        <a:bodyPr/>
        <a:lstStyle/>
        <a:p>
          <a:endParaRPr kumimoji="1" lang="ja-JP" altLang="en-US"/>
        </a:p>
      </dgm:t>
    </dgm:pt>
    <dgm:pt modelId="{54D62031-27BB-1B43-8F40-5D89ADF8FFE4}" type="pres">
      <dgm:prSet presAssocID="{06899B46-E338-C142-A562-EA31359D990F}" presName="linear" presStyleCnt="0">
        <dgm:presLayoutVars>
          <dgm:animLvl val="lvl"/>
          <dgm:resizeHandles val="exact"/>
        </dgm:presLayoutVars>
      </dgm:prSet>
      <dgm:spPr/>
      <dgm:t>
        <a:bodyPr/>
        <a:lstStyle/>
        <a:p>
          <a:endParaRPr kumimoji="1" lang="ja-JP" altLang="en-US"/>
        </a:p>
      </dgm:t>
    </dgm:pt>
    <dgm:pt modelId="{8478D743-ED70-F844-A85E-AD32857EE04D}" type="pres">
      <dgm:prSet presAssocID="{6E11B157-91BD-DF44-B1BE-4D2D9CC30AA6}" presName="parentText" presStyleLbl="node1" presStyleIdx="0" presStyleCnt="8" custLinFactNeighborY="-25563">
        <dgm:presLayoutVars>
          <dgm:chMax val="0"/>
          <dgm:bulletEnabled val="1"/>
        </dgm:presLayoutVars>
      </dgm:prSet>
      <dgm:spPr/>
      <dgm:t>
        <a:bodyPr/>
        <a:lstStyle/>
        <a:p>
          <a:endParaRPr kumimoji="1" lang="ja-JP" altLang="en-US"/>
        </a:p>
      </dgm:t>
    </dgm:pt>
    <dgm:pt modelId="{A3B2D820-5915-E14A-8113-656CB9439913}" type="pres">
      <dgm:prSet presAssocID="{2AFC4EB7-2F52-4744-B366-59ADDD2F47A1}" presName="spacer" presStyleCnt="0"/>
      <dgm:spPr/>
      <dgm:t>
        <a:bodyPr/>
        <a:lstStyle/>
        <a:p>
          <a:endParaRPr kumimoji="1" lang="ja-JP" altLang="en-US"/>
        </a:p>
      </dgm:t>
    </dgm:pt>
    <dgm:pt modelId="{EF1FEC27-446E-3B4C-AD44-86B413A1BEA8}" type="pres">
      <dgm:prSet presAssocID="{B9F1DFF2-CFF1-6641-8815-6D5876CFF815}" presName="parentText" presStyleLbl="node1" presStyleIdx="1" presStyleCnt="8">
        <dgm:presLayoutVars>
          <dgm:chMax val="0"/>
          <dgm:bulletEnabled val="1"/>
        </dgm:presLayoutVars>
      </dgm:prSet>
      <dgm:spPr/>
      <dgm:t>
        <a:bodyPr/>
        <a:lstStyle/>
        <a:p>
          <a:endParaRPr kumimoji="1" lang="ja-JP" altLang="en-US"/>
        </a:p>
      </dgm:t>
    </dgm:pt>
    <dgm:pt modelId="{40CAF0E0-1B70-9B4B-B00E-E0518B3CC55C}" type="pres">
      <dgm:prSet presAssocID="{204AC8F1-D158-4543-9897-43A724843C64}" presName="spacer" presStyleCnt="0"/>
      <dgm:spPr/>
      <dgm:t>
        <a:bodyPr/>
        <a:lstStyle/>
        <a:p>
          <a:endParaRPr kumimoji="1" lang="ja-JP" altLang="en-US"/>
        </a:p>
      </dgm:t>
    </dgm:pt>
    <dgm:pt modelId="{B2C70F3E-FCDE-D543-A6A5-2BEF0797FF7F}" type="pres">
      <dgm:prSet presAssocID="{E0E7F480-1D83-7143-9DA9-CECD546CA125}" presName="parentText" presStyleLbl="node1" presStyleIdx="2" presStyleCnt="8">
        <dgm:presLayoutVars>
          <dgm:chMax val="0"/>
          <dgm:bulletEnabled val="1"/>
        </dgm:presLayoutVars>
      </dgm:prSet>
      <dgm:spPr/>
      <dgm:t>
        <a:bodyPr/>
        <a:lstStyle/>
        <a:p>
          <a:endParaRPr kumimoji="1" lang="ja-JP" altLang="en-US"/>
        </a:p>
      </dgm:t>
    </dgm:pt>
    <dgm:pt modelId="{ED9398EE-1734-8E44-8473-51ABCBDD53BC}" type="pres">
      <dgm:prSet presAssocID="{0FF55960-8B96-2546-BA8F-A2B1F036617F}" presName="spacer" presStyleCnt="0"/>
      <dgm:spPr/>
      <dgm:t>
        <a:bodyPr/>
        <a:lstStyle/>
        <a:p>
          <a:endParaRPr kumimoji="1" lang="ja-JP" altLang="en-US"/>
        </a:p>
      </dgm:t>
    </dgm:pt>
    <dgm:pt modelId="{BBF5D0C6-30F9-0C40-BA64-82E424E6445C}" type="pres">
      <dgm:prSet presAssocID="{AED941EB-5268-424A-B527-099808C5AD4B}" presName="parentText" presStyleLbl="node1" presStyleIdx="3" presStyleCnt="8">
        <dgm:presLayoutVars>
          <dgm:chMax val="0"/>
          <dgm:bulletEnabled val="1"/>
        </dgm:presLayoutVars>
      </dgm:prSet>
      <dgm:spPr/>
      <dgm:t>
        <a:bodyPr/>
        <a:lstStyle/>
        <a:p>
          <a:endParaRPr kumimoji="1" lang="ja-JP" altLang="en-US"/>
        </a:p>
      </dgm:t>
    </dgm:pt>
    <dgm:pt modelId="{DC70F6F0-D495-B146-BA99-B23BD33D905F}" type="pres">
      <dgm:prSet presAssocID="{6E53E72E-1EEA-CB48-97CD-F5CD3CA26446}" presName="spacer" presStyleCnt="0"/>
      <dgm:spPr/>
      <dgm:t>
        <a:bodyPr/>
        <a:lstStyle/>
        <a:p>
          <a:endParaRPr kumimoji="1" lang="ja-JP" altLang="en-US"/>
        </a:p>
      </dgm:t>
    </dgm:pt>
    <dgm:pt modelId="{6DAC6FDF-7051-5642-ACCE-4A5613BE4D31}" type="pres">
      <dgm:prSet presAssocID="{EA2504FF-3AF4-3143-BD61-251276E5DD78}" presName="parentText" presStyleLbl="node1" presStyleIdx="4" presStyleCnt="8">
        <dgm:presLayoutVars>
          <dgm:chMax val="0"/>
          <dgm:bulletEnabled val="1"/>
        </dgm:presLayoutVars>
      </dgm:prSet>
      <dgm:spPr/>
      <dgm:t>
        <a:bodyPr/>
        <a:lstStyle/>
        <a:p>
          <a:endParaRPr kumimoji="1" lang="ja-JP" altLang="en-US"/>
        </a:p>
      </dgm:t>
    </dgm:pt>
    <dgm:pt modelId="{280DDE24-DB61-BA44-8077-7F3BB5AA33FF}" type="pres">
      <dgm:prSet presAssocID="{547B93FC-1766-C44C-A6BB-9353B258A8FD}" presName="spacer" presStyleCnt="0"/>
      <dgm:spPr/>
      <dgm:t>
        <a:bodyPr/>
        <a:lstStyle/>
        <a:p>
          <a:endParaRPr kumimoji="1" lang="ja-JP" altLang="en-US"/>
        </a:p>
      </dgm:t>
    </dgm:pt>
    <dgm:pt modelId="{BE63D528-069E-384C-8533-C30CBB6A5A36}" type="pres">
      <dgm:prSet presAssocID="{3ABBD3FB-E57D-634E-A67C-59FF4CE5193C}" presName="parentText" presStyleLbl="node1" presStyleIdx="5" presStyleCnt="8">
        <dgm:presLayoutVars>
          <dgm:chMax val="0"/>
          <dgm:bulletEnabled val="1"/>
        </dgm:presLayoutVars>
      </dgm:prSet>
      <dgm:spPr/>
      <dgm:t>
        <a:bodyPr/>
        <a:lstStyle/>
        <a:p>
          <a:endParaRPr kumimoji="1" lang="ja-JP" altLang="en-US"/>
        </a:p>
      </dgm:t>
    </dgm:pt>
    <dgm:pt modelId="{97277CF7-15B7-864E-BB03-73D610E17B7B}" type="pres">
      <dgm:prSet presAssocID="{C007FE6F-64EF-E540-9471-2028E0033D2A}" presName="spacer" presStyleCnt="0"/>
      <dgm:spPr/>
      <dgm:t>
        <a:bodyPr/>
        <a:lstStyle/>
        <a:p>
          <a:endParaRPr kumimoji="1" lang="ja-JP" altLang="en-US"/>
        </a:p>
      </dgm:t>
    </dgm:pt>
    <dgm:pt modelId="{0989208E-084B-1845-9C37-4495389C14E4}" type="pres">
      <dgm:prSet presAssocID="{25D00265-B015-1744-88FA-DE762C817D6E}" presName="parentText" presStyleLbl="node1" presStyleIdx="6" presStyleCnt="8">
        <dgm:presLayoutVars>
          <dgm:chMax val="0"/>
          <dgm:bulletEnabled val="1"/>
        </dgm:presLayoutVars>
      </dgm:prSet>
      <dgm:spPr/>
      <dgm:t>
        <a:bodyPr/>
        <a:lstStyle/>
        <a:p>
          <a:endParaRPr kumimoji="1" lang="ja-JP" altLang="en-US"/>
        </a:p>
      </dgm:t>
    </dgm:pt>
    <dgm:pt modelId="{7E1285B9-73AD-E740-A084-2B46500B8432}" type="pres">
      <dgm:prSet presAssocID="{E5853848-2466-CB4B-BE6E-ADE87232A5B2}" presName="spacer" presStyleCnt="0"/>
      <dgm:spPr/>
      <dgm:t>
        <a:bodyPr/>
        <a:lstStyle/>
        <a:p>
          <a:endParaRPr kumimoji="1" lang="ja-JP" altLang="en-US"/>
        </a:p>
      </dgm:t>
    </dgm:pt>
    <dgm:pt modelId="{4BCE1056-BD72-9346-AD21-4D6F40AB9986}" type="pres">
      <dgm:prSet presAssocID="{95F6932A-201E-624D-88BF-B9E2924EB600}" presName="parentText" presStyleLbl="node1" presStyleIdx="7" presStyleCnt="8">
        <dgm:presLayoutVars>
          <dgm:chMax val="0"/>
          <dgm:bulletEnabled val="1"/>
        </dgm:presLayoutVars>
      </dgm:prSet>
      <dgm:spPr/>
      <dgm:t>
        <a:bodyPr/>
        <a:lstStyle/>
        <a:p>
          <a:endParaRPr kumimoji="1" lang="ja-JP" altLang="en-US"/>
        </a:p>
      </dgm:t>
    </dgm:pt>
  </dgm:ptLst>
  <dgm:cxnLst>
    <dgm:cxn modelId="{EDE25685-FDD4-704E-AB18-1C112D3C1246}" srcId="{06899B46-E338-C142-A562-EA31359D990F}" destId="{95F6932A-201E-624D-88BF-B9E2924EB600}" srcOrd="7" destOrd="0" parTransId="{D21EC836-FAB1-A24E-96E9-EB5D53B71A03}" sibTransId="{304DCACB-25A2-4E40-AF77-31A9D6DFF414}"/>
    <dgm:cxn modelId="{17EAA9EA-874F-5A4C-822C-C9BD913E7A3B}" type="presOf" srcId="{AED941EB-5268-424A-B527-099808C5AD4B}" destId="{BBF5D0C6-30F9-0C40-BA64-82E424E6445C}" srcOrd="0" destOrd="0" presId="urn:microsoft.com/office/officeart/2005/8/layout/vList2"/>
    <dgm:cxn modelId="{E34540FE-06E2-B545-A80A-9729676B99B3}" type="presOf" srcId="{B9F1DFF2-CFF1-6641-8815-6D5876CFF815}" destId="{EF1FEC27-446E-3B4C-AD44-86B413A1BEA8}" srcOrd="0" destOrd="0" presId="urn:microsoft.com/office/officeart/2005/8/layout/vList2"/>
    <dgm:cxn modelId="{0EC3CF0E-B62C-A24D-9076-23FC794A6DD5}" srcId="{06899B46-E338-C142-A562-EA31359D990F}" destId="{AED941EB-5268-424A-B527-099808C5AD4B}" srcOrd="3" destOrd="0" parTransId="{076A081B-B257-C64F-B9A3-A5644B4D7635}" sibTransId="{6E53E72E-1EEA-CB48-97CD-F5CD3CA26446}"/>
    <dgm:cxn modelId="{43F92539-97F5-BE42-B730-1E38282B6BCD}" type="presOf" srcId="{6E11B157-91BD-DF44-B1BE-4D2D9CC30AA6}" destId="{8478D743-ED70-F844-A85E-AD32857EE04D}" srcOrd="0" destOrd="0" presId="urn:microsoft.com/office/officeart/2005/8/layout/vList2"/>
    <dgm:cxn modelId="{F7F9BD55-5843-A441-8CE4-DBB80F3E6037}" type="presOf" srcId="{EA2504FF-3AF4-3143-BD61-251276E5DD78}" destId="{6DAC6FDF-7051-5642-ACCE-4A5613BE4D31}" srcOrd="0" destOrd="0" presId="urn:microsoft.com/office/officeart/2005/8/layout/vList2"/>
    <dgm:cxn modelId="{0556354F-04E0-EF47-AB9C-281E8ABC0FBD}" type="presOf" srcId="{06899B46-E338-C142-A562-EA31359D990F}" destId="{54D62031-27BB-1B43-8F40-5D89ADF8FFE4}" srcOrd="0" destOrd="0" presId="urn:microsoft.com/office/officeart/2005/8/layout/vList2"/>
    <dgm:cxn modelId="{0DB8760E-869F-A84D-8BE7-67CEE38C5FD4}" srcId="{06899B46-E338-C142-A562-EA31359D990F}" destId="{EA2504FF-3AF4-3143-BD61-251276E5DD78}" srcOrd="4" destOrd="0" parTransId="{EC421E6D-CBED-F645-9324-99113BBBF8F1}" sibTransId="{547B93FC-1766-C44C-A6BB-9353B258A8FD}"/>
    <dgm:cxn modelId="{472E4043-ED9D-5941-901E-FC6738F38A86}" type="presOf" srcId="{25D00265-B015-1744-88FA-DE762C817D6E}" destId="{0989208E-084B-1845-9C37-4495389C14E4}" srcOrd="0" destOrd="0" presId="urn:microsoft.com/office/officeart/2005/8/layout/vList2"/>
    <dgm:cxn modelId="{3B615396-9CB3-5C4B-AFAA-153042044C44}" srcId="{06899B46-E338-C142-A562-EA31359D990F}" destId="{B9F1DFF2-CFF1-6641-8815-6D5876CFF815}" srcOrd="1" destOrd="0" parTransId="{458FC8B2-444F-284D-984C-57599F269955}" sibTransId="{204AC8F1-D158-4543-9897-43A724843C64}"/>
    <dgm:cxn modelId="{92E66BC4-8624-8F4E-91CE-083B18369624}" type="presOf" srcId="{3ABBD3FB-E57D-634E-A67C-59FF4CE5193C}" destId="{BE63D528-069E-384C-8533-C30CBB6A5A36}" srcOrd="0" destOrd="0" presId="urn:microsoft.com/office/officeart/2005/8/layout/vList2"/>
    <dgm:cxn modelId="{50647902-A71D-8140-B164-637AE28CD7B4}" type="presOf" srcId="{95F6932A-201E-624D-88BF-B9E2924EB600}" destId="{4BCE1056-BD72-9346-AD21-4D6F40AB9986}" srcOrd="0" destOrd="0" presId="urn:microsoft.com/office/officeart/2005/8/layout/vList2"/>
    <dgm:cxn modelId="{9B2BFA0E-B888-DF48-9134-730A9DCF8721}" type="presOf" srcId="{E0E7F480-1D83-7143-9DA9-CECD546CA125}" destId="{B2C70F3E-FCDE-D543-A6A5-2BEF0797FF7F}" srcOrd="0" destOrd="0" presId="urn:microsoft.com/office/officeart/2005/8/layout/vList2"/>
    <dgm:cxn modelId="{5AEE084F-DCE9-C949-BFD0-AC9684DA753C}" srcId="{06899B46-E338-C142-A562-EA31359D990F}" destId="{6E11B157-91BD-DF44-B1BE-4D2D9CC30AA6}" srcOrd="0" destOrd="0" parTransId="{8B521226-E42C-384E-AD43-14B1C51CDE60}" sibTransId="{2AFC4EB7-2F52-4744-B366-59ADDD2F47A1}"/>
    <dgm:cxn modelId="{15731024-8158-4D4C-B1E9-61B39BFFEB05}" srcId="{06899B46-E338-C142-A562-EA31359D990F}" destId="{E0E7F480-1D83-7143-9DA9-CECD546CA125}" srcOrd="2" destOrd="0" parTransId="{3F56A772-DF2D-C94E-9EEB-9C646E391A65}" sibTransId="{0FF55960-8B96-2546-BA8F-A2B1F036617F}"/>
    <dgm:cxn modelId="{F5D179F3-03A2-0948-89B2-0D29A4A6B183}" srcId="{06899B46-E338-C142-A562-EA31359D990F}" destId="{25D00265-B015-1744-88FA-DE762C817D6E}" srcOrd="6" destOrd="0" parTransId="{D35AF954-FAA2-594E-A324-D607B6544DCA}" sibTransId="{E5853848-2466-CB4B-BE6E-ADE87232A5B2}"/>
    <dgm:cxn modelId="{7648AAAF-BD5E-4342-B4AA-E66C313C8A14}" srcId="{06899B46-E338-C142-A562-EA31359D990F}" destId="{3ABBD3FB-E57D-634E-A67C-59FF4CE5193C}" srcOrd="5" destOrd="0" parTransId="{5B0EB5C3-659B-3940-B6E6-2FABF859272D}" sibTransId="{C007FE6F-64EF-E540-9471-2028E0033D2A}"/>
    <dgm:cxn modelId="{20D550AE-D2BE-C344-8B9E-92AF2F8EE1DF}" type="presParOf" srcId="{54D62031-27BB-1B43-8F40-5D89ADF8FFE4}" destId="{8478D743-ED70-F844-A85E-AD32857EE04D}" srcOrd="0" destOrd="0" presId="urn:microsoft.com/office/officeart/2005/8/layout/vList2"/>
    <dgm:cxn modelId="{1C7391E1-8A72-BA4A-A666-EEE7B0CCCC33}" type="presParOf" srcId="{54D62031-27BB-1B43-8F40-5D89ADF8FFE4}" destId="{A3B2D820-5915-E14A-8113-656CB9439913}" srcOrd="1" destOrd="0" presId="urn:microsoft.com/office/officeart/2005/8/layout/vList2"/>
    <dgm:cxn modelId="{5CA75EDC-F40F-534B-A535-B625B3359030}" type="presParOf" srcId="{54D62031-27BB-1B43-8F40-5D89ADF8FFE4}" destId="{EF1FEC27-446E-3B4C-AD44-86B413A1BEA8}" srcOrd="2" destOrd="0" presId="urn:microsoft.com/office/officeart/2005/8/layout/vList2"/>
    <dgm:cxn modelId="{68E65D7B-BEAD-7E4E-970E-D2DE2F118B52}" type="presParOf" srcId="{54D62031-27BB-1B43-8F40-5D89ADF8FFE4}" destId="{40CAF0E0-1B70-9B4B-B00E-E0518B3CC55C}" srcOrd="3" destOrd="0" presId="urn:microsoft.com/office/officeart/2005/8/layout/vList2"/>
    <dgm:cxn modelId="{BC1AE258-2E66-E442-B7FE-4C3C90388C75}" type="presParOf" srcId="{54D62031-27BB-1B43-8F40-5D89ADF8FFE4}" destId="{B2C70F3E-FCDE-D543-A6A5-2BEF0797FF7F}" srcOrd="4" destOrd="0" presId="urn:microsoft.com/office/officeart/2005/8/layout/vList2"/>
    <dgm:cxn modelId="{3118FD23-8ED9-6D43-B317-52EAB9F1294B}" type="presParOf" srcId="{54D62031-27BB-1B43-8F40-5D89ADF8FFE4}" destId="{ED9398EE-1734-8E44-8473-51ABCBDD53BC}" srcOrd="5" destOrd="0" presId="urn:microsoft.com/office/officeart/2005/8/layout/vList2"/>
    <dgm:cxn modelId="{EE3631B5-0838-1A49-B1BC-F6D4038D4DBC}" type="presParOf" srcId="{54D62031-27BB-1B43-8F40-5D89ADF8FFE4}" destId="{BBF5D0C6-30F9-0C40-BA64-82E424E6445C}" srcOrd="6" destOrd="0" presId="urn:microsoft.com/office/officeart/2005/8/layout/vList2"/>
    <dgm:cxn modelId="{0FA903AD-1CA8-3B49-B4F0-D1EE0AE07B6C}" type="presParOf" srcId="{54D62031-27BB-1B43-8F40-5D89ADF8FFE4}" destId="{DC70F6F0-D495-B146-BA99-B23BD33D905F}" srcOrd="7" destOrd="0" presId="urn:microsoft.com/office/officeart/2005/8/layout/vList2"/>
    <dgm:cxn modelId="{CBFA8EA8-3649-634F-A844-4606F24BE55E}" type="presParOf" srcId="{54D62031-27BB-1B43-8F40-5D89ADF8FFE4}" destId="{6DAC6FDF-7051-5642-ACCE-4A5613BE4D31}" srcOrd="8" destOrd="0" presId="urn:microsoft.com/office/officeart/2005/8/layout/vList2"/>
    <dgm:cxn modelId="{C593F599-D7E8-144D-A92E-CABAA65FF9B4}" type="presParOf" srcId="{54D62031-27BB-1B43-8F40-5D89ADF8FFE4}" destId="{280DDE24-DB61-BA44-8077-7F3BB5AA33FF}" srcOrd="9" destOrd="0" presId="urn:microsoft.com/office/officeart/2005/8/layout/vList2"/>
    <dgm:cxn modelId="{B1DD792F-83C2-3549-B4AA-2B4DAC245DC8}" type="presParOf" srcId="{54D62031-27BB-1B43-8F40-5D89ADF8FFE4}" destId="{BE63D528-069E-384C-8533-C30CBB6A5A36}" srcOrd="10" destOrd="0" presId="urn:microsoft.com/office/officeart/2005/8/layout/vList2"/>
    <dgm:cxn modelId="{DE24D8D4-961E-1E4D-B8DF-D57060FAA317}" type="presParOf" srcId="{54D62031-27BB-1B43-8F40-5D89ADF8FFE4}" destId="{97277CF7-15B7-864E-BB03-73D610E17B7B}" srcOrd="11" destOrd="0" presId="urn:microsoft.com/office/officeart/2005/8/layout/vList2"/>
    <dgm:cxn modelId="{220594BA-20EE-474C-8868-1DDC892660FD}" type="presParOf" srcId="{54D62031-27BB-1B43-8F40-5D89ADF8FFE4}" destId="{0989208E-084B-1845-9C37-4495389C14E4}" srcOrd="12" destOrd="0" presId="urn:microsoft.com/office/officeart/2005/8/layout/vList2"/>
    <dgm:cxn modelId="{BF9F4B20-CDC2-9942-9A1C-F1B511B52D05}" type="presParOf" srcId="{54D62031-27BB-1B43-8F40-5D89ADF8FFE4}" destId="{7E1285B9-73AD-E740-A084-2B46500B8432}" srcOrd="13" destOrd="0" presId="urn:microsoft.com/office/officeart/2005/8/layout/vList2"/>
    <dgm:cxn modelId="{60D7740F-0117-0C44-8CEF-A7232DB55855}" type="presParOf" srcId="{54D62031-27BB-1B43-8F40-5D89ADF8FFE4}" destId="{4BCE1056-BD72-9346-AD21-4D6F40AB9986}"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C0F68CC-BC9A-5149-9D17-D219245D9B03}" type="doc">
      <dgm:prSet loTypeId="urn:microsoft.com/office/officeart/2005/8/layout/hierarchy6" loCatId="" qsTypeId="urn:microsoft.com/office/officeart/2005/8/quickstyle/simple4" qsCatId="simple" csTypeId="urn:microsoft.com/office/officeart/2005/8/colors/accent2_1" csCatId="accent2" phldr="1"/>
      <dgm:spPr/>
      <dgm:t>
        <a:bodyPr/>
        <a:lstStyle/>
        <a:p>
          <a:endParaRPr kumimoji="1" lang="ja-JP" altLang="en-US"/>
        </a:p>
      </dgm:t>
    </dgm:pt>
    <dgm:pt modelId="{67D6B0B1-43DD-5C40-8A51-734D5000A19D}">
      <dgm:prSet phldrT="[テキスト]" custT="1"/>
      <dgm:spPr/>
      <dgm:t>
        <a:bodyPr/>
        <a:lstStyle/>
        <a:p>
          <a:endParaRPr kumimoji="1" lang="en-US" altLang="ja-JP" sz="1300" dirty="0" smtClean="0"/>
        </a:p>
        <a:p>
          <a:endParaRPr kumimoji="1" lang="en-US" altLang="ja-JP" sz="1300" dirty="0" smtClean="0"/>
        </a:p>
        <a:p>
          <a:endParaRPr kumimoji="1" lang="en-US" altLang="ja-JP" sz="1300" dirty="0" smtClean="0"/>
        </a:p>
        <a:p>
          <a:r>
            <a:rPr kumimoji="1" lang="ja-JP" altLang="en-US" sz="1400" smtClean="0"/>
            <a:t>いいね数が多い</a:t>
          </a:r>
          <a:endParaRPr kumimoji="1" lang="ja-JP" altLang="en-US" sz="1400"/>
        </a:p>
      </dgm:t>
    </dgm:pt>
    <dgm:pt modelId="{5FB983E5-D1EF-1A44-8987-A94C0186944A}" type="parTrans" cxnId="{88DFA5A4-74E0-3041-A6EB-C633E1EFEEFC}">
      <dgm:prSet/>
      <dgm:spPr/>
      <dgm:t>
        <a:bodyPr/>
        <a:lstStyle/>
        <a:p>
          <a:endParaRPr kumimoji="1" lang="ja-JP" altLang="en-US"/>
        </a:p>
      </dgm:t>
    </dgm:pt>
    <dgm:pt modelId="{44EECCB1-D937-0348-A812-796A4DBB86B4}" type="sibTrans" cxnId="{88DFA5A4-74E0-3041-A6EB-C633E1EFEEFC}">
      <dgm:prSet/>
      <dgm:spPr/>
      <dgm:t>
        <a:bodyPr/>
        <a:lstStyle/>
        <a:p>
          <a:endParaRPr kumimoji="1" lang="ja-JP" altLang="en-US"/>
        </a:p>
      </dgm:t>
    </dgm:pt>
    <dgm:pt modelId="{B5377B46-488E-434A-B795-BAD70FB08859}">
      <dgm:prSet phldrT="[テキスト]" custT="1"/>
      <dgm:spPr/>
      <dgm:t>
        <a:bodyPr/>
        <a:lstStyle/>
        <a:p>
          <a:r>
            <a:rPr kumimoji="1" lang="ja-JP" altLang="en-US" sz="2000" smtClean="0"/>
            <a:t>高い</a:t>
          </a:r>
          <a:endParaRPr kumimoji="1" lang="ja-JP" altLang="en-US" sz="2000"/>
        </a:p>
      </dgm:t>
    </dgm:pt>
    <dgm:pt modelId="{91A66B31-891C-2A41-A542-882F6C759FA3}" type="parTrans" cxnId="{91947AFB-FC96-1742-B01D-55CE4A1FC5A0}">
      <dgm:prSet/>
      <dgm:spPr/>
      <dgm:t>
        <a:bodyPr/>
        <a:lstStyle/>
        <a:p>
          <a:endParaRPr kumimoji="1" lang="ja-JP" altLang="en-US"/>
        </a:p>
      </dgm:t>
    </dgm:pt>
    <dgm:pt modelId="{623F87E9-1055-1746-9CA9-8A3C8E9CDCEA}" type="sibTrans" cxnId="{91947AFB-FC96-1742-B01D-55CE4A1FC5A0}">
      <dgm:prSet/>
      <dgm:spPr/>
      <dgm:t>
        <a:bodyPr/>
        <a:lstStyle/>
        <a:p>
          <a:endParaRPr kumimoji="1" lang="ja-JP" altLang="en-US"/>
        </a:p>
      </dgm:t>
    </dgm:pt>
    <dgm:pt modelId="{9D086C70-5CE9-3444-B3D3-05890149D32F}">
      <dgm:prSet phldrT="[テキスト]" custT="1"/>
      <dgm:spPr/>
      <dgm:t>
        <a:bodyPr/>
        <a:lstStyle/>
        <a:p>
          <a:r>
            <a:rPr kumimoji="1" lang="ja-JP" altLang="en-US" sz="2000" smtClean="0"/>
            <a:t>低い</a:t>
          </a:r>
          <a:endParaRPr kumimoji="1" lang="ja-JP" altLang="en-US" sz="2000"/>
        </a:p>
      </dgm:t>
    </dgm:pt>
    <dgm:pt modelId="{F817191D-9F49-314F-B2A2-B65403C4D2DF}" type="parTrans" cxnId="{930638D4-A141-7543-BC7D-395209EC2149}">
      <dgm:prSet/>
      <dgm:spPr/>
      <dgm:t>
        <a:bodyPr/>
        <a:lstStyle/>
        <a:p>
          <a:endParaRPr kumimoji="1" lang="ja-JP" altLang="en-US"/>
        </a:p>
      </dgm:t>
    </dgm:pt>
    <dgm:pt modelId="{44433B17-5684-C84A-B931-311C9D4932A9}" type="sibTrans" cxnId="{930638D4-A141-7543-BC7D-395209EC2149}">
      <dgm:prSet/>
      <dgm:spPr/>
      <dgm:t>
        <a:bodyPr/>
        <a:lstStyle/>
        <a:p>
          <a:endParaRPr kumimoji="1" lang="ja-JP" altLang="en-US"/>
        </a:p>
      </dgm:t>
    </dgm:pt>
    <dgm:pt modelId="{C206B320-4F99-B44F-BC98-AE725D7EBAA1}">
      <dgm:prSet phldrT="[テキスト]" custT="1"/>
      <dgm:spPr/>
      <dgm:t>
        <a:bodyPr/>
        <a:lstStyle/>
        <a:p>
          <a:r>
            <a:rPr kumimoji="1" lang="ja-JP" altLang="en-US" sz="2000" smtClean="0"/>
            <a:t>依存度</a:t>
          </a:r>
          <a:endParaRPr kumimoji="1" lang="ja-JP" altLang="en-US" sz="2000"/>
        </a:p>
      </dgm:t>
    </dgm:pt>
    <dgm:pt modelId="{D70B985F-6A37-CE43-8063-F0881377A34A}" type="parTrans" cxnId="{FFC1E267-5536-F144-899F-A7A970AD5FD1}">
      <dgm:prSet/>
      <dgm:spPr/>
      <dgm:t>
        <a:bodyPr/>
        <a:lstStyle/>
        <a:p>
          <a:endParaRPr kumimoji="1" lang="ja-JP" altLang="en-US"/>
        </a:p>
      </dgm:t>
    </dgm:pt>
    <dgm:pt modelId="{C14E4AF3-E45D-FD48-B51C-ABDD2E5774FD}" type="sibTrans" cxnId="{FFC1E267-5536-F144-899F-A7A970AD5FD1}">
      <dgm:prSet/>
      <dgm:spPr/>
      <dgm:t>
        <a:bodyPr/>
        <a:lstStyle/>
        <a:p>
          <a:endParaRPr kumimoji="1" lang="ja-JP" altLang="en-US"/>
        </a:p>
      </dgm:t>
    </dgm:pt>
    <dgm:pt modelId="{50238B60-4C58-A648-A73F-B6708BC46690}">
      <dgm:prSet phldrT="[テキスト]" custT="1"/>
      <dgm:spPr/>
      <dgm:t>
        <a:bodyPr/>
        <a:lstStyle/>
        <a:p>
          <a:r>
            <a:rPr kumimoji="1" lang="ja-JP" altLang="en-US" sz="2000" smtClean="0"/>
            <a:t>投稿への</a:t>
          </a:r>
          <a:endParaRPr kumimoji="1" lang="en-US" altLang="ja-JP" sz="2000" dirty="0" smtClean="0"/>
        </a:p>
        <a:p>
          <a:r>
            <a:rPr kumimoji="1" lang="ja-JP" altLang="en-US" sz="2000" smtClean="0"/>
            <a:t>いいね数</a:t>
          </a:r>
          <a:endParaRPr kumimoji="1" lang="ja-JP" altLang="en-US" sz="2000"/>
        </a:p>
      </dgm:t>
    </dgm:pt>
    <dgm:pt modelId="{BAAC8714-445E-A04C-9FD7-28538CFCC98E}" type="sibTrans" cxnId="{02FA6DF0-FD6D-ED42-9668-BB53C6D7884F}">
      <dgm:prSet/>
      <dgm:spPr/>
      <dgm:t>
        <a:bodyPr/>
        <a:lstStyle/>
        <a:p>
          <a:endParaRPr kumimoji="1" lang="ja-JP" altLang="en-US"/>
        </a:p>
      </dgm:t>
    </dgm:pt>
    <dgm:pt modelId="{AA1E7B0A-F678-7646-8390-53B81945DC43}" type="parTrans" cxnId="{02FA6DF0-FD6D-ED42-9668-BB53C6D7884F}">
      <dgm:prSet/>
      <dgm:spPr/>
      <dgm:t>
        <a:bodyPr/>
        <a:lstStyle/>
        <a:p>
          <a:endParaRPr kumimoji="1" lang="ja-JP" altLang="en-US"/>
        </a:p>
      </dgm:t>
    </dgm:pt>
    <dgm:pt modelId="{8AE72CA6-4C24-284D-9EE4-153C16BE02F4}" type="pres">
      <dgm:prSet presAssocID="{AC0F68CC-BC9A-5149-9D17-D219245D9B03}" presName="mainComposite" presStyleCnt="0">
        <dgm:presLayoutVars>
          <dgm:chPref val="1"/>
          <dgm:dir/>
          <dgm:animOne val="branch"/>
          <dgm:animLvl val="lvl"/>
          <dgm:resizeHandles val="exact"/>
        </dgm:presLayoutVars>
      </dgm:prSet>
      <dgm:spPr/>
      <dgm:t>
        <a:bodyPr/>
        <a:lstStyle/>
        <a:p>
          <a:endParaRPr kumimoji="1" lang="ja-JP" altLang="en-US"/>
        </a:p>
      </dgm:t>
    </dgm:pt>
    <dgm:pt modelId="{0C732FB2-0BA1-1F4C-8BE9-962B54220C08}" type="pres">
      <dgm:prSet presAssocID="{AC0F68CC-BC9A-5149-9D17-D219245D9B03}" presName="hierFlow" presStyleCnt="0"/>
      <dgm:spPr/>
    </dgm:pt>
    <dgm:pt modelId="{B50CBB46-5D61-B745-BF4F-300DC9053D8B}" type="pres">
      <dgm:prSet presAssocID="{AC0F68CC-BC9A-5149-9D17-D219245D9B03}" presName="firstBuf" presStyleCnt="0"/>
      <dgm:spPr/>
    </dgm:pt>
    <dgm:pt modelId="{0DD4D7B0-4001-B249-9736-3143FECB5807}" type="pres">
      <dgm:prSet presAssocID="{AC0F68CC-BC9A-5149-9D17-D219245D9B03}" presName="hierChild1" presStyleCnt="0">
        <dgm:presLayoutVars>
          <dgm:chPref val="1"/>
          <dgm:animOne val="branch"/>
          <dgm:animLvl val="lvl"/>
        </dgm:presLayoutVars>
      </dgm:prSet>
      <dgm:spPr/>
    </dgm:pt>
    <dgm:pt modelId="{85A070D6-2E28-4B43-8E18-6FE7F83EBE86}" type="pres">
      <dgm:prSet presAssocID="{67D6B0B1-43DD-5C40-8A51-734D5000A19D}" presName="Name14" presStyleCnt="0"/>
      <dgm:spPr/>
    </dgm:pt>
    <dgm:pt modelId="{1B1A2B32-CFA6-4D4E-A4E4-6E7418278940}" type="pres">
      <dgm:prSet presAssocID="{67D6B0B1-43DD-5C40-8A51-734D5000A19D}" presName="level1Shape" presStyleLbl="node0" presStyleIdx="0" presStyleCnt="1">
        <dgm:presLayoutVars>
          <dgm:chPref val="3"/>
        </dgm:presLayoutVars>
      </dgm:prSet>
      <dgm:spPr/>
      <dgm:t>
        <a:bodyPr/>
        <a:lstStyle/>
        <a:p>
          <a:endParaRPr kumimoji="1" lang="ja-JP" altLang="en-US"/>
        </a:p>
      </dgm:t>
    </dgm:pt>
    <dgm:pt modelId="{8F4FB8F2-A719-574F-BF3D-142C19B74603}" type="pres">
      <dgm:prSet presAssocID="{67D6B0B1-43DD-5C40-8A51-734D5000A19D}" presName="hierChild2" presStyleCnt="0"/>
      <dgm:spPr/>
    </dgm:pt>
    <dgm:pt modelId="{BFDF1DCF-62DE-124A-93AF-2D237AB83C26}" type="pres">
      <dgm:prSet presAssocID="{91A66B31-891C-2A41-A542-882F6C759FA3}" presName="Name19" presStyleLbl="parChTrans1D2" presStyleIdx="0" presStyleCnt="2"/>
      <dgm:spPr/>
      <dgm:t>
        <a:bodyPr/>
        <a:lstStyle/>
        <a:p>
          <a:endParaRPr kumimoji="1" lang="ja-JP" altLang="en-US"/>
        </a:p>
      </dgm:t>
    </dgm:pt>
    <dgm:pt modelId="{2BCE9D3A-3D14-9A40-855E-EC87EC8E1BBD}" type="pres">
      <dgm:prSet presAssocID="{B5377B46-488E-434A-B795-BAD70FB08859}" presName="Name21" presStyleCnt="0"/>
      <dgm:spPr/>
    </dgm:pt>
    <dgm:pt modelId="{BA8E4FB2-F978-C448-950B-4521DABB2850}" type="pres">
      <dgm:prSet presAssocID="{B5377B46-488E-434A-B795-BAD70FB08859}" presName="level2Shape" presStyleLbl="node2" presStyleIdx="0" presStyleCnt="2"/>
      <dgm:spPr/>
      <dgm:t>
        <a:bodyPr/>
        <a:lstStyle/>
        <a:p>
          <a:endParaRPr kumimoji="1" lang="ja-JP" altLang="en-US"/>
        </a:p>
      </dgm:t>
    </dgm:pt>
    <dgm:pt modelId="{777BD02A-43A0-1647-880E-D808F556E4EE}" type="pres">
      <dgm:prSet presAssocID="{B5377B46-488E-434A-B795-BAD70FB08859}" presName="hierChild3" presStyleCnt="0"/>
      <dgm:spPr/>
    </dgm:pt>
    <dgm:pt modelId="{BC3FA3F0-EDCD-A943-87AE-9EDCE1D3D478}" type="pres">
      <dgm:prSet presAssocID="{F817191D-9F49-314F-B2A2-B65403C4D2DF}" presName="Name19" presStyleLbl="parChTrans1D2" presStyleIdx="1" presStyleCnt="2"/>
      <dgm:spPr/>
      <dgm:t>
        <a:bodyPr/>
        <a:lstStyle/>
        <a:p>
          <a:endParaRPr kumimoji="1" lang="ja-JP" altLang="en-US"/>
        </a:p>
      </dgm:t>
    </dgm:pt>
    <dgm:pt modelId="{1F971CA4-9329-4B46-9630-94335EFB63C5}" type="pres">
      <dgm:prSet presAssocID="{9D086C70-5CE9-3444-B3D3-05890149D32F}" presName="Name21" presStyleCnt="0"/>
      <dgm:spPr/>
    </dgm:pt>
    <dgm:pt modelId="{FEBA51FE-1409-574A-BDAC-3B0F1B031A2A}" type="pres">
      <dgm:prSet presAssocID="{9D086C70-5CE9-3444-B3D3-05890149D32F}" presName="level2Shape" presStyleLbl="node2" presStyleIdx="1" presStyleCnt="2"/>
      <dgm:spPr/>
      <dgm:t>
        <a:bodyPr/>
        <a:lstStyle/>
        <a:p>
          <a:endParaRPr kumimoji="1" lang="ja-JP" altLang="en-US"/>
        </a:p>
      </dgm:t>
    </dgm:pt>
    <dgm:pt modelId="{39EB2942-4704-9A44-8ABB-62956041074F}" type="pres">
      <dgm:prSet presAssocID="{9D086C70-5CE9-3444-B3D3-05890149D32F}" presName="hierChild3" presStyleCnt="0"/>
      <dgm:spPr/>
    </dgm:pt>
    <dgm:pt modelId="{CDC75E7C-5B4B-A64C-88B6-CFD035155F3C}" type="pres">
      <dgm:prSet presAssocID="{AC0F68CC-BC9A-5149-9D17-D219245D9B03}" presName="bgShapesFlow" presStyleCnt="0"/>
      <dgm:spPr/>
    </dgm:pt>
    <dgm:pt modelId="{CA9D53DE-70B2-AC4D-AE03-3A968A6CB89F}" type="pres">
      <dgm:prSet presAssocID="{50238B60-4C58-A648-A73F-B6708BC46690}" presName="rectComp" presStyleCnt="0"/>
      <dgm:spPr/>
    </dgm:pt>
    <dgm:pt modelId="{0E37776B-3906-A642-BDD9-63E001FBBFB8}" type="pres">
      <dgm:prSet presAssocID="{50238B60-4C58-A648-A73F-B6708BC46690}" presName="bgRect" presStyleLbl="bgShp" presStyleIdx="0" presStyleCnt="2"/>
      <dgm:spPr/>
      <dgm:t>
        <a:bodyPr/>
        <a:lstStyle/>
        <a:p>
          <a:endParaRPr kumimoji="1" lang="ja-JP" altLang="en-US"/>
        </a:p>
      </dgm:t>
    </dgm:pt>
    <dgm:pt modelId="{1670D259-4456-8146-91AE-E407EDA242E8}" type="pres">
      <dgm:prSet presAssocID="{50238B60-4C58-A648-A73F-B6708BC46690}" presName="bgRectTx" presStyleLbl="bgShp" presStyleIdx="0" presStyleCnt="2">
        <dgm:presLayoutVars>
          <dgm:bulletEnabled val="1"/>
        </dgm:presLayoutVars>
      </dgm:prSet>
      <dgm:spPr/>
      <dgm:t>
        <a:bodyPr/>
        <a:lstStyle/>
        <a:p>
          <a:endParaRPr kumimoji="1" lang="ja-JP" altLang="en-US"/>
        </a:p>
      </dgm:t>
    </dgm:pt>
    <dgm:pt modelId="{77B3FC00-F5E5-AD4E-AB83-84D86A289289}" type="pres">
      <dgm:prSet presAssocID="{50238B60-4C58-A648-A73F-B6708BC46690}" presName="spComp" presStyleCnt="0"/>
      <dgm:spPr/>
    </dgm:pt>
    <dgm:pt modelId="{33D43EAA-382E-C14B-855E-D22F1C809EF6}" type="pres">
      <dgm:prSet presAssocID="{50238B60-4C58-A648-A73F-B6708BC46690}" presName="vSp" presStyleCnt="0"/>
      <dgm:spPr/>
    </dgm:pt>
    <dgm:pt modelId="{24AEC0D3-25CA-2C44-A919-41AC175870D1}" type="pres">
      <dgm:prSet presAssocID="{C206B320-4F99-B44F-BC98-AE725D7EBAA1}" presName="rectComp" presStyleCnt="0"/>
      <dgm:spPr/>
    </dgm:pt>
    <dgm:pt modelId="{D9ACF04E-48D9-EE41-890C-7F95DCE1C1B0}" type="pres">
      <dgm:prSet presAssocID="{C206B320-4F99-B44F-BC98-AE725D7EBAA1}" presName="bgRect" presStyleLbl="bgShp" presStyleIdx="1" presStyleCnt="2"/>
      <dgm:spPr/>
      <dgm:t>
        <a:bodyPr/>
        <a:lstStyle/>
        <a:p>
          <a:endParaRPr kumimoji="1" lang="ja-JP" altLang="en-US"/>
        </a:p>
      </dgm:t>
    </dgm:pt>
    <dgm:pt modelId="{8BB86CCD-898E-E14E-8B34-1434045D8101}" type="pres">
      <dgm:prSet presAssocID="{C206B320-4F99-B44F-BC98-AE725D7EBAA1}" presName="bgRectTx" presStyleLbl="bgShp" presStyleIdx="1" presStyleCnt="2">
        <dgm:presLayoutVars>
          <dgm:bulletEnabled val="1"/>
        </dgm:presLayoutVars>
      </dgm:prSet>
      <dgm:spPr/>
      <dgm:t>
        <a:bodyPr/>
        <a:lstStyle/>
        <a:p>
          <a:endParaRPr kumimoji="1" lang="ja-JP" altLang="en-US"/>
        </a:p>
      </dgm:t>
    </dgm:pt>
  </dgm:ptLst>
  <dgm:cxnLst>
    <dgm:cxn modelId="{02FA6DF0-FD6D-ED42-9668-BB53C6D7884F}" srcId="{AC0F68CC-BC9A-5149-9D17-D219245D9B03}" destId="{50238B60-4C58-A648-A73F-B6708BC46690}" srcOrd="1" destOrd="0" parTransId="{AA1E7B0A-F678-7646-8390-53B81945DC43}" sibTransId="{BAAC8714-445E-A04C-9FD7-28538CFCC98E}"/>
    <dgm:cxn modelId="{FFC1E267-5536-F144-899F-A7A970AD5FD1}" srcId="{AC0F68CC-BC9A-5149-9D17-D219245D9B03}" destId="{C206B320-4F99-B44F-BC98-AE725D7EBAA1}" srcOrd="2" destOrd="0" parTransId="{D70B985F-6A37-CE43-8063-F0881377A34A}" sibTransId="{C14E4AF3-E45D-FD48-B51C-ABDD2E5774FD}"/>
    <dgm:cxn modelId="{F11A2394-C12E-1C41-9C57-43EF3721E82E}" type="presOf" srcId="{9D086C70-5CE9-3444-B3D3-05890149D32F}" destId="{FEBA51FE-1409-574A-BDAC-3B0F1B031A2A}" srcOrd="0" destOrd="0" presId="urn:microsoft.com/office/officeart/2005/8/layout/hierarchy6"/>
    <dgm:cxn modelId="{0A107E74-B5C4-B945-8161-3AA2F3FE3D17}" type="presOf" srcId="{91A66B31-891C-2A41-A542-882F6C759FA3}" destId="{BFDF1DCF-62DE-124A-93AF-2D237AB83C26}" srcOrd="0" destOrd="0" presId="urn:microsoft.com/office/officeart/2005/8/layout/hierarchy6"/>
    <dgm:cxn modelId="{9167934C-76A2-E14B-A9E4-38CEA28B17F3}" type="presOf" srcId="{F817191D-9F49-314F-B2A2-B65403C4D2DF}" destId="{BC3FA3F0-EDCD-A943-87AE-9EDCE1D3D478}" srcOrd="0" destOrd="0" presId="urn:microsoft.com/office/officeart/2005/8/layout/hierarchy6"/>
    <dgm:cxn modelId="{4B492466-F9BE-EE47-BB65-2328A4034413}" type="presOf" srcId="{C206B320-4F99-B44F-BC98-AE725D7EBAA1}" destId="{8BB86CCD-898E-E14E-8B34-1434045D8101}" srcOrd="1" destOrd="0" presId="urn:microsoft.com/office/officeart/2005/8/layout/hierarchy6"/>
    <dgm:cxn modelId="{930638D4-A141-7543-BC7D-395209EC2149}" srcId="{67D6B0B1-43DD-5C40-8A51-734D5000A19D}" destId="{9D086C70-5CE9-3444-B3D3-05890149D32F}" srcOrd="1" destOrd="0" parTransId="{F817191D-9F49-314F-B2A2-B65403C4D2DF}" sibTransId="{44433B17-5684-C84A-B931-311C9D4932A9}"/>
    <dgm:cxn modelId="{88DFA5A4-74E0-3041-A6EB-C633E1EFEEFC}" srcId="{AC0F68CC-BC9A-5149-9D17-D219245D9B03}" destId="{67D6B0B1-43DD-5C40-8A51-734D5000A19D}" srcOrd="0" destOrd="0" parTransId="{5FB983E5-D1EF-1A44-8987-A94C0186944A}" sibTransId="{44EECCB1-D937-0348-A812-796A4DBB86B4}"/>
    <dgm:cxn modelId="{33261ACE-9998-F546-8D4F-8BB0029A4814}" type="presOf" srcId="{50238B60-4C58-A648-A73F-B6708BC46690}" destId="{0E37776B-3906-A642-BDD9-63E001FBBFB8}" srcOrd="0" destOrd="0" presId="urn:microsoft.com/office/officeart/2005/8/layout/hierarchy6"/>
    <dgm:cxn modelId="{15DDE41C-B3AD-F344-B523-541F3B745ADA}" type="presOf" srcId="{67D6B0B1-43DD-5C40-8A51-734D5000A19D}" destId="{1B1A2B32-CFA6-4D4E-A4E4-6E7418278940}" srcOrd="0" destOrd="0" presId="urn:microsoft.com/office/officeart/2005/8/layout/hierarchy6"/>
    <dgm:cxn modelId="{8A79873F-1460-6649-AA30-726C7F9DA68F}" type="presOf" srcId="{50238B60-4C58-A648-A73F-B6708BC46690}" destId="{1670D259-4456-8146-91AE-E407EDA242E8}" srcOrd="1" destOrd="0" presId="urn:microsoft.com/office/officeart/2005/8/layout/hierarchy6"/>
    <dgm:cxn modelId="{26EB2F88-8702-6743-9202-B2221ECF3D82}" type="presOf" srcId="{AC0F68CC-BC9A-5149-9D17-D219245D9B03}" destId="{8AE72CA6-4C24-284D-9EE4-153C16BE02F4}" srcOrd="0" destOrd="0" presId="urn:microsoft.com/office/officeart/2005/8/layout/hierarchy6"/>
    <dgm:cxn modelId="{8F9F9D29-30F5-EA43-93D6-CD27FC8B0D13}" type="presOf" srcId="{B5377B46-488E-434A-B795-BAD70FB08859}" destId="{BA8E4FB2-F978-C448-950B-4521DABB2850}" srcOrd="0" destOrd="0" presId="urn:microsoft.com/office/officeart/2005/8/layout/hierarchy6"/>
    <dgm:cxn modelId="{91947AFB-FC96-1742-B01D-55CE4A1FC5A0}" srcId="{67D6B0B1-43DD-5C40-8A51-734D5000A19D}" destId="{B5377B46-488E-434A-B795-BAD70FB08859}" srcOrd="0" destOrd="0" parTransId="{91A66B31-891C-2A41-A542-882F6C759FA3}" sibTransId="{623F87E9-1055-1746-9CA9-8A3C8E9CDCEA}"/>
    <dgm:cxn modelId="{6DB8B7F2-7D7F-DD43-8B0F-C265E09E9336}" type="presOf" srcId="{C206B320-4F99-B44F-BC98-AE725D7EBAA1}" destId="{D9ACF04E-48D9-EE41-890C-7F95DCE1C1B0}" srcOrd="0" destOrd="0" presId="urn:microsoft.com/office/officeart/2005/8/layout/hierarchy6"/>
    <dgm:cxn modelId="{7BA0D6E7-5ACB-BE4E-81DE-5409D27501EF}" type="presParOf" srcId="{8AE72CA6-4C24-284D-9EE4-153C16BE02F4}" destId="{0C732FB2-0BA1-1F4C-8BE9-962B54220C08}" srcOrd="0" destOrd="0" presId="urn:microsoft.com/office/officeart/2005/8/layout/hierarchy6"/>
    <dgm:cxn modelId="{D3EBD5AA-8DAA-E647-AD43-DA2509345A19}" type="presParOf" srcId="{0C732FB2-0BA1-1F4C-8BE9-962B54220C08}" destId="{B50CBB46-5D61-B745-BF4F-300DC9053D8B}" srcOrd="0" destOrd="0" presId="urn:microsoft.com/office/officeart/2005/8/layout/hierarchy6"/>
    <dgm:cxn modelId="{89B625C2-9E68-3545-AB11-030D149ADDC1}" type="presParOf" srcId="{0C732FB2-0BA1-1F4C-8BE9-962B54220C08}" destId="{0DD4D7B0-4001-B249-9736-3143FECB5807}" srcOrd="1" destOrd="0" presId="urn:microsoft.com/office/officeart/2005/8/layout/hierarchy6"/>
    <dgm:cxn modelId="{1643943C-3B72-5442-A65C-450A7ED51CF2}" type="presParOf" srcId="{0DD4D7B0-4001-B249-9736-3143FECB5807}" destId="{85A070D6-2E28-4B43-8E18-6FE7F83EBE86}" srcOrd="0" destOrd="0" presId="urn:microsoft.com/office/officeart/2005/8/layout/hierarchy6"/>
    <dgm:cxn modelId="{15185F3D-6B4E-3C41-8F92-354026434F64}" type="presParOf" srcId="{85A070D6-2E28-4B43-8E18-6FE7F83EBE86}" destId="{1B1A2B32-CFA6-4D4E-A4E4-6E7418278940}" srcOrd="0" destOrd="0" presId="urn:microsoft.com/office/officeart/2005/8/layout/hierarchy6"/>
    <dgm:cxn modelId="{641CA35B-087B-8B4F-AD35-0C53EF70F973}" type="presParOf" srcId="{85A070D6-2E28-4B43-8E18-6FE7F83EBE86}" destId="{8F4FB8F2-A719-574F-BF3D-142C19B74603}" srcOrd="1" destOrd="0" presId="urn:microsoft.com/office/officeart/2005/8/layout/hierarchy6"/>
    <dgm:cxn modelId="{0F539980-29D9-B943-B76D-157AFD212A83}" type="presParOf" srcId="{8F4FB8F2-A719-574F-BF3D-142C19B74603}" destId="{BFDF1DCF-62DE-124A-93AF-2D237AB83C26}" srcOrd="0" destOrd="0" presId="urn:microsoft.com/office/officeart/2005/8/layout/hierarchy6"/>
    <dgm:cxn modelId="{A9FE8FD4-DD1C-8E4B-B749-42ABC08805EE}" type="presParOf" srcId="{8F4FB8F2-A719-574F-BF3D-142C19B74603}" destId="{2BCE9D3A-3D14-9A40-855E-EC87EC8E1BBD}" srcOrd="1" destOrd="0" presId="urn:microsoft.com/office/officeart/2005/8/layout/hierarchy6"/>
    <dgm:cxn modelId="{43A200DF-50FE-DB4F-8A20-5FCE2574F19C}" type="presParOf" srcId="{2BCE9D3A-3D14-9A40-855E-EC87EC8E1BBD}" destId="{BA8E4FB2-F978-C448-950B-4521DABB2850}" srcOrd="0" destOrd="0" presId="urn:microsoft.com/office/officeart/2005/8/layout/hierarchy6"/>
    <dgm:cxn modelId="{DA0A99FD-4AE3-624A-927A-BDBC8390FB3D}" type="presParOf" srcId="{2BCE9D3A-3D14-9A40-855E-EC87EC8E1BBD}" destId="{777BD02A-43A0-1647-880E-D808F556E4EE}" srcOrd="1" destOrd="0" presId="urn:microsoft.com/office/officeart/2005/8/layout/hierarchy6"/>
    <dgm:cxn modelId="{AE61A811-DA51-044D-83BE-5682807BE54C}" type="presParOf" srcId="{8F4FB8F2-A719-574F-BF3D-142C19B74603}" destId="{BC3FA3F0-EDCD-A943-87AE-9EDCE1D3D478}" srcOrd="2" destOrd="0" presId="urn:microsoft.com/office/officeart/2005/8/layout/hierarchy6"/>
    <dgm:cxn modelId="{4523E2E3-67BD-4C42-BF41-420F98D56659}" type="presParOf" srcId="{8F4FB8F2-A719-574F-BF3D-142C19B74603}" destId="{1F971CA4-9329-4B46-9630-94335EFB63C5}" srcOrd="3" destOrd="0" presId="urn:microsoft.com/office/officeart/2005/8/layout/hierarchy6"/>
    <dgm:cxn modelId="{4C50E9FB-8FE9-2948-BBD4-68C323B94B0F}" type="presParOf" srcId="{1F971CA4-9329-4B46-9630-94335EFB63C5}" destId="{FEBA51FE-1409-574A-BDAC-3B0F1B031A2A}" srcOrd="0" destOrd="0" presId="urn:microsoft.com/office/officeart/2005/8/layout/hierarchy6"/>
    <dgm:cxn modelId="{0DC6D4C5-0211-7246-9A25-CFCBB330BFE0}" type="presParOf" srcId="{1F971CA4-9329-4B46-9630-94335EFB63C5}" destId="{39EB2942-4704-9A44-8ABB-62956041074F}" srcOrd="1" destOrd="0" presId="urn:microsoft.com/office/officeart/2005/8/layout/hierarchy6"/>
    <dgm:cxn modelId="{FDD606F1-4060-9D43-B283-F93E4A5587E5}" type="presParOf" srcId="{8AE72CA6-4C24-284D-9EE4-153C16BE02F4}" destId="{CDC75E7C-5B4B-A64C-88B6-CFD035155F3C}" srcOrd="1" destOrd="0" presId="urn:microsoft.com/office/officeart/2005/8/layout/hierarchy6"/>
    <dgm:cxn modelId="{14496F59-73F2-754E-8ECA-0C9056BB67ED}" type="presParOf" srcId="{CDC75E7C-5B4B-A64C-88B6-CFD035155F3C}" destId="{CA9D53DE-70B2-AC4D-AE03-3A968A6CB89F}" srcOrd="0" destOrd="0" presId="urn:microsoft.com/office/officeart/2005/8/layout/hierarchy6"/>
    <dgm:cxn modelId="{8C19578D-CF7B-9B4F-905C-C73443737368}" type="presParOf" srcId="{CA9D53DE-70B2-AC4D-AE03-3A968A6CB89F}" destId="{0E37776B-3906-A642-BDD9-63E001FBBFB8}" srcOrd="0" destOrd="0" presId="urn:microsoft.com/office/officeart/2005/8/layout/hierarchy6"/>
    <dgm:cxn modelId="{592555B0-F83E-1B49-BFA7-ACB02A1CA4DE}" type="presParOf" srcId="{CA9D53DE-70B2-AC4D-AE03-3A968A6CB89F}" destId="{1670D259-4456-8146-91AE-E407EDA242E8}" srcOrd="1" destOrd="0" presId="urn:microsoft.com/office/officeart/2005/8/layout/hierarchy6"/>
    <dgm:cxn modelId="{A00803CD-68C7-C44F-8ADD-0F40D9C73500}" type="presParOf" srcId="{CDC75E7C-5B4B-A64C-88B6-CFD035155F3C}" destId="{77B3FC00-F5E5-AD4E-AB83-84D86A289289}" srcOrd="1" destOrd="0" presId="urn:microsoft.com/office/officeart/2005/8/layout/hierarchy6"/>
    <dgm:cxn modelId="{28C23A48-4782-EC4A-806D-7FCFB1B7419C}" type="presParOf" srcId="{77B3FC00-F5E5-AD4E-AB83-84D86A289289}" destId="{33D43EAA-382E-C14B-855E-D22F1C809EF6}" srcOrd="0" destOrd="0" presId="urn:microsoft.com/office/officeart/2005/8/layout/hierarchy6"/>
    <dgm:cxn modelId="{A686B608-5BE3-8243-8539-12026D679C63}" type="presParOf" srcId="{CDC75E7C-5B4B-A64C-88B6-CFD035155F3C}" destId="{24AEC0D3-25CA-2C44-A919-41AC175870D1}" srcOrd="2" destOrd="0" presId="urn:microsoft.com/office/officeart/2005/8/layout/hierarchy6"/>
    <dgm:cxn modelId="{215D7770-E0B5-E54E-AE3A-88BF51DF832D}" type="presParOf" srcId="{24AEC0D3-25CA-2C44-A919-41AC175870D1}" destId="{D9ACF04E-48D9-EE41-890C-7F95DCE1C1B0}" srcOrd="0" destOrd="0" presId="urn:microsoft.com/office/officeart/2005/8/layout/hierarchy6"/>
    <dgm:cxn modelId="{D5603225-BDA5-7F49-B311-B0EFB50E8A16}" type="presParOf" srcId="{24AEC0D3-25CA-2C44-A919-41AC175870D1}" destId="{8BB86CCD-898E-E14E-8B34-1434045D8101}"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C0F68CC-BC9A-5149-9D17-D219245D9B03}" type="doc">
      <dgm:prSet loTypeId="urn:microsoft.com/office/officeart/2005/8/layout/hierarchy6" loCatId="" qsTypeId="urn:microsoft.com/office/officeart/2005/8/quickstyle/simple4" qsCatId="simple" csTypeId="urn:microsoft.com/office/officeart/2005/8/colors/accent2_1" csCatId="accent2" phldr="1"/>
      <dgm:spPr/>
      <dgm:t>
        <a:bodyPr/>
        <a:lstStyle/>
        <a:p>
          <a:endParaRPr kumimoji="1" lang="ja-JP" altLang="en-US"/>
        </a:p>
      </dgm:t>
    </dgm:pt>
    <dgm:pt modelId="{67D6B0B1-43DD-5C40-8A51-734D5000A19D}">
      <dgm:prSet phldrT="[テキスト]" custT="1"/>
      <dgm:spPr/>
      <dgm:t>
        <a:bodyPr/>
        <a:lstStyle/>
        <a:p>
          <a:endParaRPr kumimoji="1" lang="en-US" altLang="ja-JP" sz="1300" dirty="0" smtClean="0"/>
        </a:p>
        <a:p>
          <a:endParaRPr kumimoji="1" lang="en-US" altLang="ja-JP" sz="1300" dirty="0" smtClean="0"/>
        </a:p>
        <a:p>
          <a:endParaRPr kumimoji="1" lang="en-US" altLang="ja-JP" sz="1300" dirty="0" smtClean="0"/>
        </a:p>
        <a:p>
          <a:r>
            <a:rPr kumimoji="1" lang="ja-JP" altLang="en-US" sz="1400" smtClean="0"/>
            <a:t>いいね数が多い</a:t>
          </a:r>
          <a:endParaRPr kumimoji="1" lang="ja-JP" altLang="en-US" sz="1400"/>
        </a:p>
      </dgm:t>
    </dgm:pt>
    <dgm:pt modelId="{5FB983E5-D1EF-1A44-8987-A94C0186944A}" type="parTrans" cxnId="{88DFA5A4-74E0-3041-A6EB-C633E1EFEEFC}">
      <dgm:prSet/>
      <dgm:spPr/>
      <dgm:t>
        <a:bodyPr/>
        <a:lstStyle/>
        <a:p>
          <a:endParaRPr kumimoji="1" lang="ja-JP" altLang="en-US"/>
        </a:p>
      </dgm:t>
    </dgm:pt>
    <dgm:pt modelId="{44EECCB1-D937-0348-A812-796A4DBB86B4}" type="sibTrans" cxnId="{88DFA5A4-74E0-3041-A6EB-C633E1EFEEFC}">
      <dgm:prSet/>
      <dgm:spPr/>
      <dgm:t>
        <a:bodyPr/>
        <a:lstStyle/>
        <a:p>
          <a:endParaRPr kumimoji="1" lang="ja-JP" altLang="en-US"/>
        </a:p>
      </dgm:t>
    </dgm:pt>
    <dgm:pt modelId="{B5377B46-488E-434A-B795-BAD70FB08859}">
      <dgm:prSet phldrT="[テキスト]" custT="1"/>
      <dgm:spPr/>
      <dgm:t>
        <a:bodyPr/>
        <a:lstStyle/>
        <a:p>
          <a:r>
            <a:rPr kumimoji="1" lang="ja-JP" altLang="en-US" sz="2000" smtClean="0"/>
            <a:t>高い</a:t>
          </a:r>
          <a:endParaRPr kumimoji="1" lang="ja-JP" altLang="en-US" sz="2000"/>
        </a:p>
      </dgm:t>
    </dgm:pt>
    <dgm:pt modelId="{91A66B31-891C-2A41-A542-882F6C759FA3}" type="parTrans" cxnId="{91947AFB-FC96-1742-B01D-55CE4A1FC5A0}">
      <dgm:prSet/>
      <dgm:spPr/>
      <dgm:t>
        <a:bodyPr/>
        <a:lstStyle/>
        <a:p>
          <a:endParaRPr kumimoji="1" lang="ja-JP" altLang="en-US"/>
        </a:p>
      </dgm:t>
    </dgm:pt>
    <dgm:pt modelId="{623F87E9-1055-1746-9CA9-8A3C8E9CDCEA}" type="sibTrans" cxnId="{91947AFB-FC96-1742-B01D-55CE4A1FC5A0}">
      <dgm:prSet/>
      <dgm:spPr/>
      <dgm:t>
        <a:bodyPr/>
        <a:lstStyle/>
        <a:p>
          <a:endParaRPr kumimoji="1" lang="ja-JP" altLang="en-US"/>
        </a:p>
      </dgm:t>
    </dgm:pt>
    <dgm:pt modelId="{9D086C70-5CE9-3444-B3D3-05890149D32F}">
      <dgm:prSet phldrT="[テキスト]" custT="1"/>
      <dgm:spPr/>
      <dgm:t>
        <a:bodyPr/>
        <a:lstStyle/>
        <a:p>
          <a:r>
            <a:rPr kumimoji="1" lang="ja-JP" altLang="en-US" sz="2000" smtClean="0"/>
            <a:t>低い</a:t>
          </a:r>
          <a:endParaRPr kumimoji="1" lang="ja-JP" altLang="en-US" sz="2000"/>
        </a:p>
      </dgm:t>
    </dgm:pt>
    <dgm:pt modelId="{F817191D-9F49-314F-B2A2-B65403C4D2DF}" type="parTrans" cxnId="{930638D4-A141-7543-BC7D-395209EC2149}">
      <dgm:prSet/>
      <dgm:spPr/>
      <dgm:t>
        <a:bodyPr/>
        <a:lstStyle/>
        <a:p>
          <a:endParaRPr kumimoji="1" lang="ja-JP" altLang="en-US"/>
        </a:p>
      </dgm:t>
    </dgm:pt>
    <dgm:pt modelId="{44433B17-5684-C84A-B931-311C9D4932A9}" type="sibTrans" cxnId="{930638D4-A141-7543-BC7D-395209EC2149}">
      <dgm:prSet/>
      <dgm:spPr/>
      <dgm:t>
        <a:bodyPr/>
        <a:lstStyle/>
        <a:p>
          <a:endParaRPr kumimoji="1" lang="ja-JP" altLang="en-US"/>
        </a:p>
      </dgm:t>
    </dgm:pt>
    <dgm:pt modelId="{C206B320-4F99-B44F-BC98-AE725D7EBAA1}">
      <dgm:prSet phldrT="[テキスト]" custT="1"/>
      <dgm:spPr/>
      <dgm:t>
        <a:bodyPr/>
        <a:lstStyle/>
        <a:p>
          <a:r>
            <a:rPr kumimoji="1" lang="ja-JP" altLang="en-US" sz="2000" smtClean="0"/>
            <a:t>依存度</a:t>
          </a:r>
          <a:endParaRPr kumimoji="1" lang="ja-JP" altLang="en-US" sz="2000"/>
        </a:p>
      </dgm:t>
    </dgm:pt>
    <dgm:pt modelId="{D70B985F-6A37-CE43-8063-F0881377A34A}" type="parTrans" cxnId="{FFC1E267-5536-F144-899F-A7A970AD5FD1}">
      <dgm:prSet/>
      <dgm:spPr/>
      <dgm:t>
        <a:bodyPr/>
        <a:lstStyle/>
        <a:p>
          <a:endParaRPr kumimoji="1" lang="ja-JP" altLang="en-US"/>
        </a:p>
      </dgm:t>
    </dgm:pt>
    <dgm:pt modelId="{C14E4AF3-E45D-FD48-B51C-ABDD2E5774FD}" type="sibTrans" cxnId="{FFC1E267-5536-F144-899F-A7A970AD5FD1}">
      <dgm:prSet/>
      <dgm:spPr/>
      <dgm:t>
        <a:bodyPr/>
        <a:lstStyle/>
        <a:p>
          <a:endParaRPr kumimoji="1" lang="ja-JP" altLang="en-US"/>
        </a:p>
      </dgm:t>
    </dgm:pt>
    <dgm:pt modelId="{50238B60-4C58-A648-A73F-B6708BC46690}">
      <dgm:prSet phldrT="[テキスト]" custT="1"/>
      <dgm:spPr/>
      <dgm:t>
        <a:bodyPr/>
        <a:lstStyle/>
        <a:p>
          <a:r>
            <a:rPr kumimoji="1" lang="ja-JP" altLang="en-US" sz="2000" smtClean="0"/>
            <a:t>投稿への</a:t>
          </a:r>
          <a:endParaRPr kumimoji="1" lang="en-US" altLang="ja-JP" sz="2000" dirty="0" smtClean="0"/>
        </a:p>
        <a:p>
          <a:r>
            <a:rPr kumimoji="1" lang="ja-JP" altLang="en-US" sz="2000" smtClean="0"/>
            <a:t>いいね数</a:t>
          </a:r>
          <a:endParaRPr kumimoji="1" lang="ja-JP" altLang="en-US" sz="2000"/>
        </a:p>
      </dgm:t>
    </dgm:pt>
    <dgm:pt modelId="{BAAC8714-445E-A04C-9FD7-28538CFCC98E}" type="sibTrans" cxnId="{02FA6DF0-FD6D-ED42-9668-BB53C6D7884F}">
      <dgm:prSet/>
      <dgm:spPr/>
      <dgm:t>
        <a:bodyPr/>
        <a:lstStyle/>
        <a:p>
          <a:endParaRPr kumimoji="1" lang="ja-JP" altLang="en-US"/>
        </a:p>
      </dgm:t>
    </dgm:pt>
    <dgm:pt modelId="{AA1E7B0A-F678-7646-8390-53B81945DC43}" type="parTrans" cxnId="{02FA6DF0-FD6D-ED42-9668-BB53C6D7884F}">
      <dgm:prSet/>
      <dgm:spPr/>
      <dgm:t>
        <a:bodyPr/>
        <a:lstStyle/>
        <a:p>
          <a:endParaRPr kumimoji="1" lang="ja-JP" altLang="en-US"/>
        </a:p>
      </dgm:t>
    </dgm:pt>
    <dgm:pt modelId="{8AE72CA6-4C24-284D-9EE4-153C16BE02F4}" type="pres">
      <dgm:prSet presAssocID="{AC0F68CC-BC9A-5149-9D17-D219245D9B03}" presName="mainComposite" presStyleCnt="0">
        <dgm:presLayoutVars>
          <dgm:chPref val="1"/>
          <dgm:dir/>
          <dgm:animOne val="branch"/>
          <dgm:animLvl val="lvl"/>
          <dgm:resizeHandles val="exact"/>
        </dgm:presLayoutVars>
      </dgm:prSet>
      <dgm:spPr/>
      <dgm:t>
        <a:bodyPr/>
        <a:lstStyle/>
        <a:p>
          <a:endParaRPr kumimoji="1" lang="ja-JP" altLang="en-US"/>
        </a:p>
      </dgm:t>
    </dgm:pt>
    <dgm:pt modelId="{0C732FB2-0BA1-1F4C-8BE9-962B54220C08}" type="pres">
      <dgm:prSet presAssocID="{AC0F68CC-BC9A-5149-9D17-D219245D9B03}" presName="hierFlow" presStyleCnt="0"/>
      <dgm:spPr/>
    </dgm:pt>
    <dgm:pt modelId="{B50CBB46-5D61-B745-BF4F-300DC9053D8B}" type="pres">
      <dgm:prSet presAssocID="{AC0F68CC-BC9A-5149-9D17-D219245D9B03}" presName="firstBuf" presStyleCnt="0"/>
      <dgm:spPr/>
    </dgm:pt>
    <dgm:pt modelId="{0DD4D7B0-4001-B249-9736-3143FECB5807}" type="pres">
      <dgm:prSet presAssocID="{AC0F68CC-BC9A-5149-9D17-D219245D9B03}" presName="hierChild1" presStyleCnt="0">
        <dgm:presLayoutVars>
          <dgm:chPref val="1"/>
          <dgm:animOne val="branch"/>
          <dgm:animLvl val="lvl"/>
        </dgm:presLayoutVars>
      </dgm:prSet>
      <dgm:spPr/>
    </dgm:pt>
    <dgm:pt modelId="{85A070D6-2E28-4B43-8E18-6FE7F83EBE86}" type="pres">
      <dgm:prSet presAssocID="{67D6B0B1-43DD-5C40-8A51-734D5000A19D}" presName="Name14" presStyleCnt="0"/>
      <dgm:spPr/>
    </dgm:pt>
    <dgm:pt modelId="{1B1A2B32-CFA6-4D4E-A4E4-6E7418278940}" type="pres">
      <dgm:prSet presAssocID="{67D6B0B1-43DD-5C40-8A51-734D5000A19D}" presName="level1Shape" presStyleLbl="node0" presStyleIdx="0" presStyleCnt="1">
        <dgm:presLayoutVars>
          <dgm:chPref val="3"/>
        </dgm:presLayoutVars>
      </dgm:prSet>
      <dgm:spPr/>
      <dgm:t>
        <a:bodyPr/>
        <a:lstStyle/>
        <a:p>
          <a:endParaRPr kumimoji="1" lang="ja-JP" altLang="en-US"/>
        </a:p>
      </dgm:t>
    </dgm:pt>
    <dgm:pt modelId="{8F4FB8F2-A719-574F-BF3D-142C19B74603}" type="pres">
      <dgm:prSet presAssocID="{67D6B0B1-43DD-5C40-8A51-734D5000A19D}" presName="hierChild2" presStyleCnt="0"/>
      <dgm:spPr/>
    </dgm:pt>
    <dgm:pt modelId="{BFDF1DCF-62DE-124A-93AF-2D237AB83C26}" type="pres">
      <dgm:prSet presAssocID="{91A66B31-891C-2A41-A542-882F6C759FA3}" presName="Name19" presStyleLbl="parChTrans1D2" presStyleIdx="0" presStyleCnt="2"/>
      <dgm:spPr/>
      <dgm:t>
        <a:bodyPr/>
        <a:lstStyle/>
        <a:p>
          <a:endParaRPr kumimoji="1" lang="ja-JP" altLang="en-US"/>
        </a:p>
      </dgm:t>
    </dgm:pt>
    <dgm:pt modelId="{2BCE9D3A-3D14-9A40-855E-EC87EC8E1BBD}" type="pres">
      <dgm:prSet presAssocID="{B5377B46-488E-434A-B795-BAD70FB08859}" presName="Name21" presStyleCnt="0"/>
      <dgm:spPr/>
    </dgm:pt>
    <dgm:pt modelId="{BA8E4FB2-F978-C448-950B-4521DABB2850}" type="pres">
      <dgm:prSet presAssocID="{B5377B46-488E-434A-B795-BAD70FB08859}" presName="level2Shape" presStyleLbl="node2" presStyleIdx="0" presStyleCnt="2"/>
      <dgm:spPr/>
      <dgm:t>
        <a:bodyPr/>
        <a:lstStyle/>
        <a:p>
          <a:endParaRPr kumimoji="1" lang="ja-JP" altLang="en-US"/>
        </a:p>
      </dgm:t>
    </dgm:pt>
    <dgm:pt modelId="{777BD02A-43A0-1647-880E-D808F556E4EE}" type="pres">
      <dgm:prSet presAssocID="{B5377B46-488E-434A-B795-BAD70FB08859}" presName="hierChild3" presStyleCnt="0"/>
      <dgm:spPr/>
    </dgm:pt>
    <dgm:pt modelId="{BC3FA3F0-EDCD-A943-87AE-9EDCE1D3D478}" type="pres">
      <dgm:prSet presAssocID="{F817191D-9F49-314F-B2A2-B65403C4D2DF}" presName="Name19" presStyleLbl="parChTrans1D2" presStyleIdx="1" presStyleCnt="2"/>
      <dgm:spPr/>
      <dgm:t>
        <a:bodyPr/>
        <a:lstStyle/>
        <a:p>
          <a:endParaRPr kumimoji="1" lang="ja-JP" altLang="en-US"/>
        </a:p>
      </dgm:t>
    </dgm:pt>
    <dgm:pt modelId="{1F971CA4-9329-4B46-9630-94335EFB63C5}" type="pres">
      <dgm:prSet presAssocID="{9D086C70-5CE9-3444-B3D3-05890149D32F}" presName="Name21" presStyleCnt="0"/>
      <dgm:spPr/>
    </dgm:pt>
    <dgm:pt modelId="{FEBA51FE-1409-574A-BDAC-3B0F1B031A2A}" type="pres">
      <dgm:prSet presAssocID="{9D086C70-5CE9-3444-B3D3-05890149D32F}" presName="level2Shape" presStyleLbl="node2" presStyleIdx="1" presStyleCnt="2"/>
      <dgm:spPr/>
      <dgm:t>
        <a:bodyPr/>
        <a:lstStyle/>
        <a:p>
          <a:endParaRPr kumimoji="1" lang="ja-JP" altLang="en-US"/>
        </a:p>
      </dgm:t>
    </dgm:pt>
    <dgm:pt modelId="{39EB2942-4704-9A44-8ABB-62956041074F}" type="pres">
      <dgm:prSet presAssocID="{9D086C70-5CE9-3444-B3D3-05890149D32F}" presName="hierChild3" presStyleCnt="0"/>
      <dgm:spPr/>
    </dgm:pt>
    <dgm:pt modelId="{CDC75E7C-5B4B-A64C-88B6-CFD035155F3C}" type="pres">
      <dgm:prSet presAssocID="{AC0F68CC-BC9A-5149-9D17-D219245D9B03}" presName="bgShapesFlow" presStyleCnt="0"/>
      <dgm:spPr/>
    </dgm:pt>
    <dgm:pt modelId="{CA9D53DE-70B2-AC4D-AE03-3A968A6CB89F}" type="pres">
      <dgm:prSet presAssocID="{50238B60-4C58-A648-A73F-B6708BC46690}" presName="rectComp" presStyleCnt="0"/>
      <dgm:spPr/>
    </dgm:pt>
    <dgm:pt modelId="{0E37776B-3906-A642-BDD9-63E001FBBFB8}" type="pres">
      <dgm:prSet presAssocID="{50238B60-4C58-A648-A73F-B6708BC46690}" presName="bgRect" presStyleLbl="bgShp" presStyleIdx="0" presStyleCnt="2"/>
      <dgm:spPr/>
      <dgm:t>
        <a:bodyPr/>
        <a:lstStyle/>
        <a:p>
          <a:endParaRPr kumimoji="1" lang="ja-JP" altLang="en-US"/>
        </a:p>
      </dgm:t>
    </dgm:pt>
    <dgm:pt modelId="{1670D259-4456-8146-91AE-E407EDA242E8}" type="pres">
      <dgm:prSet presAssocID="{50238B60-4C58-A648-A73F-B6708BC46690}" presName="bgRectTx" presStyleLbl="bgShp" presStyleIdx="0" presStyleCnt="2">
        <dgm:presLayoutVars>
          <dgm:bulletEnabled val="1"/>
        </dgm:presLayoutVars>
      </dgm:prSet>
      <dgm:spPr/>
      <dgm:t>
        <a:bodyPr/>
        <a:lstStyle/>
        <a:p>
          <a:endParaRPr kumimoji="1" lang="ja-JP" altLang="en-US"/>
        </a:p>
      </dgm:t>
    </dgm:pt>
    <dgm:pt modelId="{77B3FC00-F5E5-AD4E-AB83-84D86A289289}" type="pres">
      <dgm:prSet presAssocID="{50238B60-4C58-A648-A73F-B6708BC46690}" presName="spComp" presStyleCnt="0"/>
      <dgm:spPr/>
    </dgm:pt>
    <dgm:pt modelId="{33D43EAA-382E-C14B-855E-D22F1C809EF6}" type="pres">
      <dgm:prSet presAssocID="{50238B60-4C58-A648-A73F-B6708BC46690}" presName="vSp" presStyleCnt="0"/>
      <dgm:spPr/>
    </dgm:pt>
    <dgm:pt modelId="{24AEC0D3-25CA-2C44-A919-41AC175870D1}" type="pres">
      <dgm:prSet presAssocID="{C206B320-4F99-B44F-BC98-AE725D7EBAA1}" presName="rectComp" presStyleCnt="0"/>
      <dgm:spPr/>
    </dgm:pt>
    <dgm:pt modelId="{D9ACF04E-48D9-EE41-890C-7F95DCE1C1B0}" type="pres">
      <dgm:prSet presAssocID="{C206B320-4F99-B44F-BC98-AE725D7EBAA1}" presName="bgRect" presStyleLbl="bgShp" presStyleIdx="1" presStyleCnt="2"/>
      <dgm:spPr/>
      <dgm:t>
        <a:bodyPr/>
        <a:lstStyle/>
        <a:p>
          <a:endParaRPr kumimoji="1" lang="ja-JP" altLang="en-US"/>
        </a:p>
      </dgm:t>
    </dgm:pt>
    <dgm:pt modelId="{8BB86CCD-898E-E14E-8B34-1434045D8101}" type="pres">
      <dgm:prSet presAssocID="{C206B320-4F99-B44F-BC98-AE725D7EBAA1}" presName="bgRectTx" presStyleLbl="bgShp" presStyleIdx="1" presStyleCnt="2">
        <dgm:presLayoutVars>
          <dgm:bulletEnabled val="1"/>
        </dgm:presLayoutVars>
      </dgm:prSet>
      <dgm:spPr/>
      <dgm:t>
        <a:bodyPr/>
        <a:lstStyle/>
        <a:p>
          <a:endParaRPr kumimoji="1" lang="ja-JP" altLang="en-US"/>
        </a:p>
      </dgm:t>
    </dgm:pt>
  </dgm:ptLst>
  <dgm:cxnLst>
    <dgm:cxn modelId="{4B167E21-3A00-E144-AB9E-9939969C0F41}" type="presOf" srcId="{50238B60-4C58-A648-A73F-B6708BC46690}" destId="{0E37776B-3906-A642-BDD9-63E001FBBFB8}" srcOrd="0" destOrd="0" presId="urn:microsoft.com/office/officeart/2005/8/layout/hierarchy6"/>
    <dgm:cxn modelId="{731E62B3-0592-3945-8738-B3A5B84C294C}" type="presOf" srcId="{F817191D-9F49-314F-B2A2-B65403C4D2DF}" destId="{BC3FA3F0-EDCD-A943-87AE-9EDCE1D3D478}" srcOrd="0" destOrd="0" presId="urn:microsoft.com/office/officeart/2005/8/layout/hierarchy6"/>
    <dgm:cxn modelId="{E307C577-D42F-0148-8926-BFD91C56DDBB}" type="presOf" srcId="{AC0F68CC-BC9A-5149-9D17-D219245D9B03}" destId="{8AE72CA6-4C24-284D-9EE4-153C16BE02F4}" srcOrd="0" destOrd="0" presId="urn:microsoft.com/office/officeart/2005/8/layout/hierarchy6"/>
    <dgm:cxn modelId="{4316352B-E5B2-104C-BDCE-6EE2E0FBF991}" type="presOf" srcId="{B5377B46-488E-434A-B795-BAD70FB08859}" destId="{BA8E4FB2-F978-C448-950B-4521DABB2850}" srcOrd="0" destOrd="0" presId="urn:microsoft.com/office/officeart/2005/8/layout/hierarchy6"/>
    <dgm:cxn modelId="{112ABA01-F42D-4F4C-8372-625D578F471B}" type="presOf" srcId="{C206B320-4F99-B44F-BC98-AE725D7EBAA1}" destId="{D9ACF04E-48D9-EE41-890C-7F95DCE1C1B0}" srcOrd="0" destOrd="0" presId="urn:microsoft.com/office/officeart/2005/8/layout/hierarchy6"/>
    <dgm:cxn modelId="{72592120-BB5E-604C-A5DC-84237B08CB79}" type="presOf" srcId="{C206B320-4F99-B44F-BC98-AE725D7EBAA1}" destId="{8BB86CCD-898E-E14E-8B34-1434045D8101}" srcOrd="1" destOrd="0" presId="urn:microsoft.com/office/officeart/2005/8/layout/hierarchy6"/>
    <dgm:cxn modelId="{02FA6DF0-FD6D-ED42-9668-BB53C6D7884F}" srcId="{AC0F68CC-BC9A-5149-9D17-D219245D9B03}" destId="{50238B60-4C58-A648-A73F-B6708BC46690}" srcOrd="1" destOrd="0" parTransId="{AA1E7B0A-F678-7646-8390-53B81945DC43}" sibTransId="{BAAC8714-445E-A04C-9FD7-28538CFCC98E}"/>
    <dgm:cxn modelId="{FFC1E267-5536-F144-899F-A7A970AD5FD1}" srcId="{AC0F68CC-BC9A-5149-9D17-D219245D9B03}" destId="{C206B320-4F99-B44F-BC98-AE725D7EBAA1}" srcOrd="2" destOrd="0" parTransId="{D70B985F-6A37-CE43-8063-F0881377A34A}" sibTransId="{C14E4AF3-E45D-FD48-B51C-ABDD2E5774FD}"/>
    <dgm:cxn modelId="{EA1C09A1-4265-F94D-863F-83E0EA238DD6}" type="presOf" srcId="{50238B60-4C58-A648-A73F-B6708BC46690}" destId="{1670D259-4456-8146-91AE-E407EDA242E8}" srcOrd="1" destOrd="0" presId="urn:microsoft.com/office/officeart/2005/8/layout/hierarchy6"/>
    <dgm:cxn modelId="{930638D4-A141-7543-BC7D-395209EC2149}" srcId="{67D6B0B1-43DD-5C40-8A51-734D5000A19D}" destId="{9D086C70-5CE9-3444-B3D3-05890149D32F}" srcOrd="1" destOrd="0" parTransId="{F817191D-9F49-314F-B2A2-B65403C4D2DF}" sibTransId="{44433B17-5684-C84A-B931-311C9D4932A9}"/>
    <dgm:cxn modelId="{423CC40F-572A-CB4F-A290-FAEB99478F59}" type="presOf" srcId="{91A66B31-891C-2A41-A542-882F6C759FA3}" destId="{BFDF1DCF-62DE-124A-93AF-2D237AB83C26}" srcOrd="0" destOrd="0" presId="urn:microsoft.com/office/officeart/2005/8/layout/hierarchy6"/>
    <dgm:cxn modelId="{88DFA5A4-74E0-3041-A6EB-C633E1EFEEFC}" srcId="{AC0F68CC-BC9A-5149-9D17-D219245D9B03}" destId="{67D6B0B1-43DD-5C40-8A51-734D5000A19D}" srcOrd="0" destOrd="0" parTransId="{5FB983E5-D1EF-1A44-8987-A94C0186944A}" sibTransId="{44EECCB1-D937-0348-A812-796A4DBB86B4}"/>
    <dgm:cxn modelId="{BBB6B809-BF3A-0F40-904D-3F946ED59852}" type="presOf" srcId="{9D086C70-5CE9-3444-B3D3-05890149D32F}" destId="{FEBA51FE-1409-574A-BDAC-3B0F1B031A2A}" srcOrd="0" destOrd="0" presId="urn:microsoft.com/office/officeart/2005/8/layout/hierarchy6"/>
    <dgm:cxn modelId="{782411C8-0146-B84E-A5FD-58696EF883EA}" type="presOf" srcId="{67D6B0B1-43DD-5C40-8A51-734D5000A19D}" destId="{1B1A2B32-CFA6-4D4E-A4E4-6E7418278940}" srcOrd="0" destOrd="0" presId="urn:microsoft.com/office/officeart/2005/8/layout/hierarchy6"/>
    <dgm:cxn modelId="{91947AFB-FC96-1742-B01D-55CE4A1FC5A0}" srcId="{67D6B0B1-43DD-5C40-8A51-734D5000A19D}" destId="{B5377B46-488E-434A-B795-BAD70FB08859}" srcOrd="0" destOrd="0" parTransId="{91A66B31-891C-2A41-A542-882F6C759FA3}" sibTransId="{623F87E9-1055-1746-9CA9-8A3C8E9CDCEA}"/>
    <dgm:cxn modelId="{0C2A491F-87F4-B244-AFAD-798E1E01422F}" type="presParOf" srcId="{8AE72CA6-4C24-284D-9EE4-153C16BE02F4}" destId="{0C732FB2-0BA1-1F4C-8BE9-962B54220C08}" srcOrd="0" destOrd="0" presId="urn:microsoft.com/office/officeart/2005/8/layout/hierarchy6"/>
    <dgm:cxn modelId="{A74F7726-6D7C-254F-ACF1-DE7704DEC324}" type="presParOf" srcId="{0C732FB2-0BA1-1F4C-8BE9-962B54220C08}" destId="{B50CBB46-5D61-B745-BF4F-300DC9053D8B}" srcOrd="0" destOrd="0" presId="urn:microsoft.com/office/officeart/2005/8/layout/hierarchy6"/>
    <dgm:cxn modelId="{B152D257-BCF1-1F46-850C-ED8D9162DB7B}" type="presParOf" srcId="{0C732FB2-0BA1-1F4C-8BE9-962B54220C08}" destId="{0DD4D7B0-4001-B249-9736-3143FECB5807}" srcOrd="1" destOrd="0" presId="urn:microsoft.com/office/officeart/2005/8/layout/hierarchy6"/>
    <dgm:cxn modelId="{84444343-F0EF-EA4B-A3FE-F589E13A0FA0}" type="presParOf" srcId="{0DD4D7B0-4001-B249-9736-3143FECB5807}" destId="{85A070D6-2E28-4B43-8E18-6FE7F83EBE86}" srcOrd="0" destOrd="0" presId="urn:microsoft.com/office/officeart/2005/8/layout/hierarchy6"/>
    <dgm:cxn modelId="{2D6A0801-9F36-A14C-AD68-3E0655C4C7E2}" type="presParOf" srcId="{85A070D6-2E28-4B43-8E18-6FE7F83EBE86}" destId="{1B1A2B32-CFA6-4D4E-A4E4-6E7418278940}" srcOrd="0" destOrd="0" presId="urn:microsoft.com/office/officeart/2005/8/layout/hierarchy6"/>
    <dgm:cxn modelId="{E8A6DDE8-6F57-434E-9FB2-81E141C86958}" type="presParOf" srcId="{85A070D6-2E28-4B43-8E18-6FE7F83EBE86}" destId="{8F4FB8F2-A719-574F-BF3D-142C19B74603}" srcOrd="1" destOrd="0" presId="urn:microsoft.com/office/officeart/2005/8/layout/hierarchy6"/>
    <dgm:cxn modelId="{03B020CE-A40A-E646-BBF3-9A1CE95B181D}" type="presParOf" srcId="{8F4FB8F2-A719-574F-BF3D-142C19B74603}" destId="{BFDF1DCF-62DE-124A-93AF-2D237AB83C26}" srcOrd="0" destOrd="0" presId="urn:microsoft.com/office/officeart/2005/8/layout/hierarchy6"/>
    <dgm:cxn modelId="{C29E36F2-24A0-404A-B55F-6F90FAB29B30}" type="presParOf" srcId="{8F4FB8F2-A719-574F-BF3D-142C19B74603}" destId="{2BCE9D3A-3D14-9A40-855E-EC87EC8E1BBD}" srcOrd="1" destOrd="0" presId="urn:microsoft.com/office/officeart/2005/8/layout/hierarchy6"/>
    <dgm:cxn modelId="{DB56372D-D102-1D43-B85B-2EA2813D93EC}" type="presParOf" srcId="{2BCE9D3A-3D14-9A40-855E-EC87EC8E1BBD}" destId="{BA8E4FB2-F978-C448-950B-4521DABB2850}" srcOrd="0" destOrd="0" presId="urn:microsoft.com/office/officeart/2005/8/layout/hierarchy6"/>
    <dgm:cxn modelId="{F5615D9C-9E85-414E-92CD-8DDC1BB991EB}" type="presParOf" srcId="{2BCE9D3A-3D14-9A40-855E-EC87EC8E1BBD}" destId="{777BD02A-43A0-1647-880E-D808F556E4EE}" srcOrd="1" destOrd="0" presId="urn:microsoft.com/office/officeart/2005/8/layout/hierarchy6"/>
    <dgm:cxn modelId="{57162202-15C7-B843-9670-310B99C2F0E4}" type="presParOf" srcId="{8F4FB8F2-A719-574F-BF3D-142C19B74603}" destId="{BC3FA3F0-EDCD-A943-87AE-9EDCE1D3D478}" srcOrd="2" destOrd="0" presId="urn:microsoft.com/office/officeart/2005/8/layout/hierarchy6"/>
    <dgm:cxn modelId="{C3F7E79E-49AC-5942-B82D-93A5B020EF73}" type="presParOf" srcId="{8F4FB8F2-A719-574F-BF3D-142C19B74603}" destId="{1F971CA4-9329-4B46-9630-94335EFB63C5}" srcOrd="3" destOrd="0" presId="urn:microsoft.com/office/officeart/2005/8/layout/hierarchy6"/>
    <dgm:cxn modelId="{72C1E8C1-A77B-3E40-A10E-59109515B243}" type="presParOf" srcId="{1F971CA4-9329-4B46-9630-94335EFB63C5}" destId="{FEBA51FE-1409-574A-BDAC-3B0F1B031A2A}" srcOrd="0" destOrd="0" presId="urn:microsoft.com/office/officeart/2005/8/layout/hierarchy6"/>
    <dgm:cxn modelId="{71A77435-199D-144A-8B60-2790C46BF821}" type="presParOf" srcId="{1F971CA4-9329-4B46-9630-94335EFB63C5}" destId="{39EB2942-4704-9A44-8ABB-62956041074F}" srcOrd="1" destOrd="0" presId="urn:microsoft.com/office/officeart/2005/8/layout/hierarchy6"/>
    <dgm:cxn modelId="{07FA5C5E-AC28-5249-9DD4-07EEE3D3712E}" type="presParOf" srcId="{8AE72CA6-4C24-284D-9EE4-153C16BE02F4}" destId="{CDC75E7C-5B4B-A64C-88B6-CFD035155F3C}" srcOrd="1" destOrd="0" presId="urn:microsoft.com/office/officeart/2005/8/layout/hierarchy6"/>
    <dgm:cxn modelId="{FDD16FC2-DD2F-174F-B043-3114158D24E2}" type="presParOf" srcId="{CDC75E7C-5B4B-A64C-88B6-CFD035155F3C}" destId="{CA9D53DE-70B2-AC4D-AE03-3A968A6CB89F}" srcOrd="0" destOrd="0" presId="urn:microsoft.com/office/officeart/2005/8/layout/hierarchy6"/>
    <dgm:cxn modelId="{510C99D9-5A34-7E4D-94D2-D364602B2510}" type="presParOf" srcId="{CA9D53DE-70B2-AC4D-AE03-3A968A6CB89F}" destId="{0E37776B-3906-A642-BDD9-63E001FBBFB8}" srcOrd="0" destOrd="0" presId="urn:microsoft.com/office/officeart/2005/8/layout/hierarchy6"/>
    <dgm:cxn modelId="{2B1DAEBD-B14E-0548-B34D-292CD84A51FE}" type="presParOf" srcId="{CA9D53DE-70B2-AC4D-AE03-3A968A6CB89F}" destId="{1670D259-4456-8146-91AE-E407EDA242E8}" srcOrd="1" destOrd="0" presId="urn:microsoft.com/office/officeart/2005/8/layout/hierarchy6"/>
    <dgm:cxn modelId="{627E1ABC-8EC7-E340-BCD9-E1EBA1FB3911}" type="presParOf" srcId="{CDC75E7C-5B4B-A64C-88B6-CFD035155F3C}" destId="{77B3FC00-F5E5-AD4E-AB83-84D86A289289}" srcOrd="1" destOrd="0" presId="urn:microsoft.com/office/officeart/2005/8/layout/hierarchy6"/>
    <dgm:cxn modelId="{A5D18276-BCDF-AB41-A961-065CDBB694A0}" type="presParOf" srcId="{77B3FC00-F5E5-AD4E-AB83-84D86A289289}" destId="{33D43EAA-382E-C14B-855E-D22F1C809EF6}" srcOrd="0" destOrd="0" presId="urn:microsoft.com/office/officeart/2005/8/layout/hierarchy6"/>
    <dgm:cxn modelId="{CA4E2A04-9A23-034E-BC81-AA19700F040C}" type="presParOf" srcId="{CDC75E7C-5B4B-A64C-88B6-CFD035155F3C}" destId="{24AEC0D3-25CA-2C44-A919-41AC175870D1}" srcOrd="2" destOrd="0" presId="urn:microsoft.com/office/officeart/2005/8/layout/hierarchy6"/>
    <dgm:cxn modelId="{9CD8772B-B8CD-E942-B221-C232298BFA54}" type="presParOf" srcId="{24AEC0D3-25CA-2C44-A919-41AC175870D1}" destId="{D9ACF04E-48D9-EE41-890C-7F95DCE1C1B0}" srcOrd="0" destOrd="0" presId="urn:microsoft.com/office/officeart/2005/8/layout/hierarchy6"/>
    <dgm:cxn modelId="{0A21649B-A99B-1042-89AC-C2972C4ACDEA}" type="presParOf" srcId="{24AEC0D3-25CA-2C44-A919-41AC175870D1}" destId="{8BB86CCD-898E-E14E-8B34-1434045D8101}" srcOrd="1" destOrd="0" presId="urn:microsoft.com/office/officeart/2005/8/layout/hierarchy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A0CA6EC-5401-1C45-BB61-4B7BFECD1FE7}" type="doc">
      <dgm:prSet loTypeId="urn:microsoft.com/office/officeart/2005/8/layout/hList1" loCatId="" qsTypeId="urn:microsoft.com/office/officeart/2005/8/quickstyle/simple1" qsCatId="simple" csTypeId="urn:microsoft.com/office/officeart/2005/8/colors/accent2_2" csCatId="accent2" phldr="1"/>
      <dgm:spPr/>
      <dgm:t>
        <a:bodyPr/>
        <a:lstStyle/>
        <a:p>
          <a:endParaRPr kumimoji="1" lang="ja-JP" altLang="en-US"/>
        </a:p>
      </dgm:t>
    </dgm:pt>
    <dgm:pt modelId="{F32165F6-B9AF-FF43-A99A-27DBE9CC1484}">
      <dgm:prSet phldrT="[テキスト]" custT="1"/>
      <dgm:spPr/>
      <dgm:t>
        <a:bodyPr/>
        <a:lstStyle/>
        <a:p>
          <a:r>
            <a:rPr kumimoji="1" lang="ja-JP" altLang="en-US" sz="2400" dirty="0" smtClean="0"/>
            <a:t>調査</a:t>
          </a:r>
          <a:r>
            <a:rPr kumimoji="1" lang="en-US" altLang="ja-JP" sz="2400" dirty="0" smtClean="0"/>
            <a:t>A</a:t>
          </a:r>
          <a:endParaRPr kumimoji="1" lang="ja-JP" altLang="en-US" sz="2400" dirty="0"/>
        </a:p>
      </dgm:t>
    </dgm:pt>
    <dgm:pt modelId="{6BA69D22-0198-4446-A470-B308CA95A006}" type="parTrans" cxnId="{351E69DB-56F9-5540-8EE6-355861B628C0}">
      <dgm:prSet/>
      <dgm:spPr/>
      <dgm:t>
        <a:bodyPr/>
        <a:lstStyle/>
        <a:p>
          <a:endParaRPr kumimoji="1" lang="ja-JP" altLang="en-US"/>
        </a:p>
      </dgm:t>
    </dgm:pt>
    <dgm:pt modelId="{977ECF90-ECB7-2748-BF43-66DC5BBDB7A1}" type="sibTrans" cxnId="{351E69DB-56F9-5540-8EE6-355861B628C0}">
      <dgm:prSet/>
      <dgm:spPr/>
      <dgm:t>
        <a:bodyPr/>
        <a:lstStyle/>
        <a:p>
          <a:endParaRPr kumimoji="1" lang="ja-JP" altLang="en-US"/>
        </a:p>
      </dgm:t>
    </dgm:pt>
    <dgm:pt modelId="{8A8A9318-6073-9C40-90C4-FC269FA28442}">
      <dgm:prSet phldrT="[テキスト]" custT="1"/>
      <dgm:spPr/>
      <dgm:t>
        <a:bodyPr/>
        <a:lstStyle/>
        <a:p>
          <a:pPr>
            <a:lnSpc>
              <a:spcPct val="100000"/>
            </a:lnSpc>
          </a:pPr>
          <a:r>
            <a:rPr kumimoji="1" lang="ja-JP" altLang="en-US" sz="2200" dirty="0" smtClean="0"/>
            <a:t>その投稿には、普段あなたが獲得するよりも</a:t>
          </a:r>
          <a:r>
            <a:rPr kumimoji="1" lang="ja-JP" altLang="en-US" sz="2200" u="none" dirty="0" smtClean="0">
              <a:solidFill>
                <a:srgbClr val="FF0000"/>
              </a:solidFill>
            </a:rPr>
            <a:t>かなり多くのいいね</a:t>
          </a:r>
          <a:r>
            <a:rPr kumimoji="1" lang="ja-JP" altLang="en-US" sz="2200" u="none" dirty="0" smtClean="0">
              <a:solidFill>
                <a:schemeClr val="tx1"/>
              </a:solidFill>
            </a:rPr>
            <a:t>が</a:t>
          </a:r>
          <a:r>
            <a:rPr kumimoji="1" lang="ja-JP" altLang="en-US" sz="2200" dirty="0" smtClean="0">
              <a:solidFill>
                <a:schemeClr val="tx1"/>
              </a:solidFill>
            </a:rPr>
            <a:t>ついて</a:t>
          </a:r>
          <a:r>
            <a:rPr kumimoji="1" lang="ja-JP" altLang="en-US" sz="2200" dirty="0" smtClean="0"/>
            <a:t>いました。</a:t>
          </a:r>
          <a:endParaRPr kumimoji="1" lang="ja-JP" altLang="en-US" sz="2200" dirty="0"/>
        </a:p>
      </dgm:t>
    </dgm:pt>
    <dgm:pt modelId="{728A813E-52CE-7A4B-A6F1-F5B265639747}" type="parTrans" cxnId="{E06D21D1-F4D8-4140-8D14-6F1DF647236B}">
      <dgm:prSet/>
      <dgm:spPr/>
      <dgm:t>
        <a:bodyPr/>
        <a:lstStyle/>
        <a:p>
          <a:endParaRPr kumimoji="1" lang="ja-JP" altLang="en-US"/>
        </a:p>
      </dgm:t>
    </dgm:pt>
    <dgm:pt modelId="{5C4221B6-1A44-6D41-8DD3-EDD1C78A4E4C}" type="sibTrans" cxnId="{E06D21D1-F4D8-4140-8D14-6F1DF647236B}">
      <dgm:prSet/>
      <dgm:spPr/>
      <dgm:t>
        <a:bodyPr/>
        <a:lstStyle/>
        <a:p>
          <a:endParaRPr kumimoji="1" lang="ja-JP" altLang="en-US"/>
        </a:p>
      </dgm:t>
    </dgm:pt>
    <dgm:pt modelId="{928D72C2-60F7-3C44-8524-93E0DA3AEFDD}">
      <dgm:prSet phldrT="[テキスト]" custT="1"/>
      <dgm:spPr/>
      <dgm:t>
        <a:bodyPr/>
        <a:lstStyle/>
        <a:p>
          <a:r>
            <a:rPr kumimoji="1" lang="ja-JP" altLang="en-US" sz="2400" dirty="0" smtClean="0"/>
            <a:t>調査</a:t>
          </a:r>
          <a:r>
            <a:rPr kumimoji="1" lang="en-US" altLang="ja-JP" sz="2400" dirty="0" smtClean="0"/>
            <a:t>B</a:t>
          </a:r>
          <a:endParaRPr kumimoji="1" lang="ja-JP" altLang="en-US" sz="2400" dirty="0"/>
        </a:p>
      </dgm:t>
    </dgm:pt>
    <dgm:pt modelId="{2D5FE22A-FFD6-A048-ACF7-11FAE6A9618A}" type="parTrans" cxnId="{F3700F05-DC29-6249-8EF0-AF54C90A7AF5}">
      <dgm:prSet/>
      <dgm:spPr/>
      <dgm:t>
        <a:bodyPr/>
        <a:lstStyle/>
        <a:p>
          <a:endParaRPr kumimoji="1" lang="ja-JP" altLang="en-US"/>
        </a:p>
      </dgm:t>
    </dgm:pt>
    <dgm:pt modelId="{EEAE0AD7-3825-9943-850B-0A6551DEC818}" type="sibTrans" cxnId="{F3700F05-DC29-6249-8EF0-AF54C90A7AF5}">
      <dgm:prSet/>
      <dgm:spPr/>
      <dgm:t>
        <a:bodyPr/>
        <a:lstStyle/>
        <a:p>
          <a:endParaRPr kumimoji="1" lang="ja-JP" altLang="en-US"/>
        </a:p>
      </dgm:t>
    </dgm:pt>
    <dgm:pt modelId="{7CADA99D-CC20-6B47-8A16-EFC7F79A2A85}">
      <dgm:prSet phldrT="[テキスト]" custT="1"/>
      <dgm:spPr/>
      <dgm:t>
        <a:bodyPr/>
        <a:lstStyle/>
        <a:p>
          <a:pPr>
            <a:lnSpc>
              <a:spcPct val="100000"/>
            </a:lnSpc>
          </a:pPr>
          <a:r>
            <a:rPr kumimoji="1" lang="ja-JP" altLang="en-US" sz="2200" dirty="0" smtClean="0"/>
            <a:t>その投稿の</a:t>
          </a:r>
          <a:r>
            <a:rPr kumimoji="1" lang="ja-JP" altLang="en-US" sz="2200" u="none" dirty="0" smtClean="0">
              <a:solidFill>
                <a:srgbClr val="FF0000"/>
              </a:solidFill>
            </a:rPr>
            <a:t>いいねの数</a:t>
          </a:r>
          <a:r>
            <a:rPr kumimoji="1" lang="ja-JP" altLang="en-US" sz="2200" dirty="0" smtClean="0"/>
            <a:t>は、普段あなたが獲得するよりも、</a:t>
          </a:r>
          <a:r>
            <a:rPr kumimoji="1" lang="ja-JP" altLang="en-US" sz="2200" u="none" dirty="0" smtClean="0">
              <a:solidFill>
                <a:srgbClr val="FF0000"/>
              </a:solidFill>
            </a:rPr>
            <a:t>かなり少ない数</a:t>
          </a:r>
          <a:r>
            <a:rPr kumimoji="1" lang="ja-JP" altLang="en-US" sz="2200" dirty="0" smtClean="0"/>
            <a:t>でした。</a:t>
          </a:r>
          <a:endParaRPr kumimoji="1" lang="ja-JP" altLang="en-US" sz="2200" dirty="0"/>
        </a:p>
      </dgm:t>
    </dgm:pt>
    <dgm:pt modelId="{AEE8714D-1532-964F-B5D9-35060D3085A9}" type="parTrans" cxnId="{C920D68D-4528-A64A-8854-CC1F45549ABF}">
      <dgm:prSet/>
      <dgm:spPr/>
      <dgm:t>
        <a:bodyPr/>
        <a:lstStyle/>
        <a:p>
          <a:endParaRPr kumimoji="1" lang="ja-JP" altLang="en-US"/>
        </a:p>
      </dgm:t>
    </dgm:pt>
    <dgm:pt modelId="{CB33C76D-8DE0-7F4D-9728-20FA7063C0B5}" type="sibTrans" cxnId="{C920D68D-4528-A64A-8854-CC1F45549ABF}">
      <dgm:prSet/>
      <dgm:spPr/>
      <dgm:t>
        <a:bodyPr/>
        <a:lstStyle/>
        <a:p>
          <a:endParaRPr kumimoji="1" lang="ja-JP" altLang="en-US"/>
        </a:p>
      </dgm:t>
    </dgm:pt>
    <dgm:pt modelId="{12B46142-4E62-914D-BFBC-5A0CDD34FC0F}" type="pres">
      <dgm:prSet presAssocID="{5A0CA6EC-5401-1C45-BB61-4B7BFECD1FE7}" presName="Name0" presStyleCnt="0">
        <dgm:presLayoutVars>
          <dgm:dir/>
          <dgm:animLvl val="lvl"/>
          <dgm:resizeHandles val="exact"/>
        </dgm:presLayoutVars>
      </dgm:prSet>
      <dgm:spPr/>
      <dgm:t>
        <a:bodyPr/>
        <a:lstStyle/>
        <a:p>
          <a:endParaRPr kumimoji="1" lang="ja-JP" altLang="en-US"/>
        </a:p>
      </dgm:t>
    </dgm:pt>
    <dgm:pt modelId="{416D2EA8-2574-D742-BB85-EADFAFA5DA8E}" type="pres">
      <dgm:prSet presAssocID="{F32165F6-B9AF-FF43-A99A-27DBE9CC1484}" presName="composite" presStyleCnt="0"/>
      <dgm:spPr/>
    </dgm:pt>
    <dgm:pt modelId="{09C1F4A4-D61B-CC41-A785-E55C1ABAC2DF}" type="pres">
      <dgm:prSet presAssocID="{F32165F6-B9AF-FF43-A99A-27DBE9CC1484}" presName="parTx" presStyleLbl="alignNode1" presStyleIdx="0" presStyleCnt="2">
        <dgm:presLayoutVars>
          <dgm:chMax val="0"/>
          <dgm:chPref val="0"/>
          <dgm:bulletEnabled val="1"/>
        </dgm:presLayoutVars>
      </dgm:prSet>
      <dgm:spPr/>
      <dgm:t>
        <a:bodyPr/>
        <a:lstStyle/>
        <a:p>
          <a:endParaRPr kumimoji="1" lang="ja-JP" altLang="en-US"/>
        </a:p>
      </dgm:t>
    </dgm:pt>
    <dgm:pt modelId="{1886D12E-E097-0440-8843-DB784678FCD0}" type="pres">
      <dgm:prSet presAssocID="{F32165F6-B9AF-FF43-A99A-27DBE9CC1484}" presName="desTx" presStyleLbl="alignAccFollowNode1" presStyleIdx="0" presStyleCnt="2">
        <dgm:presLayoutVars>
          <dgm:bulletEnabled val="1"/>
        </dgm:presLayoutVars>
      </dgm:prSet>
      <dgm:spPr/>
      <dgm:t>
        <a:bodyPr/>
        <a:lstStyle/>
        <a:p>
          <a:endParaRPr kumimoji="1" lang="ja-JP" altLang="en-US"/>
        </a:p>
      </dgm:t>
    </dgm:pt>
    <dgm:pt modelId="{9BDF989F-5AE3-AE48-BBD5-CA1A1BF6C607}" type="pres">
      <dgm:prSet presAssocID="{977ECF90-ECB7-2748-BF43-66DC5BBDB7A1}" presName="space" presStyleCnt="0"/>
      <dgm:spPr/>
    </dgm:pt>
    <dgm:pt modelId="{B63786BD-05E8-B441-BFBF-27521F481587}" type="pres">
      <dgm:prSet presAssocID="{928D72C2-60F7-3C44-8524-93E0DA3AEFDD}" presName="composite" presStyleCnt="0"/>
      <dgm:spPr/>
    </dgm:pt>
    <dgm:pt modelId="{A5718EA8-7D77-6746-B358-5C01981D2721}" type="pres">
      <dgm:prSet presAssocID="{928D72C2-60F7-3C44-8524-93E0DA3AEFDD}" presName="parTx" presStyleLbl="alignNode1" presStyleIdx="1" presStyleCnt="2" custLinFactNeighborX="1" custLinFactNeighborY="-39870">
        <dgm:presLayoutVars>
          <dgm:chMax val="0"/>
          <dgm:chPref val="0"/>
          <dgm:bulletEnabled val="1"/>
        </dgm:presLayoutVars>
      </dgm:prSet>
      <dgm:spPr/>
      <dgm:t>
        <a:bodyPr/>
        <a:lstStyle/>
        <a:p>
          <a:endParaRPr kumimoji="1" lang="ja-JP" altLang="en-US"/>
        </a:p>
      </dgm:t>
    </dgm:pt>
    <dgm:pt modelId="{3192D6E8-7103-9B4A-AF6F-A35EA86821AB}" type="pres">
      <dgm:prSet presAssocID="{928D72C2-60F7-3C44-8524-93E0DA3AEFDD}" presName="desTx" presStyleLbl="alignAccFollowNode1" presStyleIdx="1" presStyleCnt="2">
        <dgm:presLayoutVars>
          <dgm:bulletEnabled val="1"/>
        </dgm:presLayoutVars>
      </dgm:prSet>
      <dgm:spPr/>
      <dgm:t>
        <a:bodyPr/>
        <a:lstStyle/>
        <a:p>
          <a:endParaRPr kumimoji="1" lang="ja-JP" altLang="en-US"/>
        </a:p>
      </dgm:t>
    </dgm:pt>
  </dgm:ptLst>
  <dgm:cxnLst>
    <dgm:cxn modelId="{7B2A0059-F471-E848-BFF2-26839251906A}" type="presOf" srcId="{928D72C2-60F7-3C44-8524-93E0DA3AEFDD}" destId="{A5718EA8-7D77-6746-B358-5C01981D2721}" srcOrd="0" destOrd="0" presId="urn:microsoft.com/office/officeart/2005/8/layout/hList1"/>
    <dgm:cxn modelId="{C920D68D-4528-A64A-8854-CC1F45549ABF}" srcId="{928D72C2-60F7-3C44-8524-93E0DA3AEFDD}" destId="{7CADA99D-CC20-6B47-8A16-EFC7F79A2A85}" srcOrd="0" destOrd="0" parTransId="{AEE8714D-1532-964F-B5D9-35060D3085A9}" sibTransId="{CB33C76D-8DE0-7F4D-9728-20FA7063C0B5}"/>
    <dgm:cxn modelId="{D44BACCE-2A13-014F-94CA-4E0B4485C680}" type="presOf" srcId="{7CADA99D-CC20-6B47-8A16-EFC7F79A2A85}" destId="{3192D6E8-7103-9B4A-AF6F-A35EA86821AB}" srcOrd="0" destOrd="0" presId="urn:microsoft.com/office/officeart/2005/8/layout/hList1"/>
    <dgm:cxn modelId="{D065CBEB-0EF3-624C-97D8-3A1F30E6951A}" type="presOf" srcId="{F32165F6-B9AF-FF43-A99A-27DBE9CC1484}" destId="{09C1F4A4-D61B-CC41-A785-E55C1ABAC2DF}" srcOrd="0" destOrd="0" presId="urn:microsoft.com/office/officeart/2005/8/layout/hList1"/>
    <dgm:cxn modelId="{F3700F05-DC29-6249-8EF0-AF54C90A7AF5}" srcId="{5A0CA6EC-5401-1C45-BB61-4B7BFECD1FE7}" destId="{928D72C2-60F7-3C44-8524-93E0DA3AEFDD}" srcOrd="1" destOrd="0" parTransId="{2D5FE22A-FFD6-A048-ACF7-11FAE6A9618A}" sibTransId="{EEAE0AD7-3825-9943-850B-0A6551DEC818}"/>
    <dgm:cxn modelId="{351E69DB-56F9-5540-8EE6-355861B628C0}" srcId="{5A0CA6EC-5401-1C45-BB61-4B7BFECD1FE7}" destId="{F32165F6-B9AF-FF43-A99A-27DBE9CC1484}" srcOrd="0" destOrd="0" parTransId="{6BA69D22-0198-4446-A470-B308CA95A006}" sibTransId="{977ECF90-ECB7-2748-BF43-66DC5BBDB7A1}"/>
    <dgm:cxn modelId="{39E6A589-4DBF-874F-9F19-DE2D222EB96C}" type="presOf" srcId="{5A0CA6EC-5401-1C45-BB61-4B7BFECD1FE7}" destId="{12B46142-4E62-914D-BFBC-5A0CDD34FC0F}" srcOrd="0" destOrd="0" presId="urn:microsoft.com/office/officeart/2005/8/layout/hList1"/>
    <dgm:cxn modelId="{5031234A-0FA9-C544-B049-1D2252CC9C6F}" type="presOf" srcId="{8A8A9318-6073-9C40-90C4-FC269FA28442}" destId="{1886D12E-E097-0440-8843-DB784678FCD0}" srcOrd="0" destOrd="0" presId="urn:microsoft.com/office/officeart/2005/8/layout/hList1"/>
    <dgm:cxn modelId="{E06D21D1-F4D8-4140-8D14-6F1DF647236B}" srcId="{F32165F6-B9AF-FF43-A99A-27DBE9CC1484}" destId="{8A8A9318-6073-9C40-90C4-FC269FA28442}" srcOrd="0" destOrd="0" parTransId="{728A813E-52CE-7A4B-A6F1-F5B265639747}" sibTransId="{5C4221B6-1A44-6D41-8DD3-EDD1C78A4E4C}"/>
    <dgm:cxn modelId="{95724F39-C51B-034E-992F-BD9C16694676}" type="presParOf" srcId="{12B46142-4E62-914D-BFBC-5A0CDD34FC0F}" destId="{416D2EA8-2574-D742-BB85-EADFAFA5DA8E}" srcOrd="0" destOrd="0" presId="urn:microsoft.com/office/officeart/2005/8/layout/hList1"/>
    <dgm:cxn modelId="{4B815BDA-5AFC-2447-A942-4896C2563C18}" type="presParOf" srcId="{416D2EA8-2574-D742-BB85-EADFAFA5DA8E}" destId="{09C1F4A4-D61B-CC41-A785-E55C1ABAC2DF}" srcOrd="0" destOrd="0" presId="urn:microsoft.com/office/officeart/2005/8/layout/hList1"/>
    <dgm:cxn modelId="{3F307F86-3C18-B542-9A8D-5C63F772760A}" type="presParOf" srcId="{416D2EA8-2574-D742-BB85-EADFAFA5DA8E}" destId="{1886D12E-E097-0440-8843-DB784678FCD0}" srcOrd="1" destOrd="0" presId="urn:microsoft.com/office/officeart/2005/8/layout/hList1"/>
    <dgm:cxn modelId="{AAF8D534-587A-A345-A8FC-2651E03AF07A}" type="presParOf" srcId="{12B46142-4E62-914D-BFBC-5A0CDD34FC0F}" destId="{9BDF989F-5AE3-AE48-BBD5-CA1A1BF6C607}" srcOrd="1" destOrd="0" presId="urn:microsoft.com/office/officeart/2005/8/layout/hList1"/>
    <dgm:cxn modelId="{902D099B-A65E-AD4C-A8D7-342D6BD861C8}" type="presParOf" srcId="{12B46142-4E62-914D-BFBC-5A0CDD34FC0F}" destId="{B63786BD-05E8-B441-BFBF-27521F481587}" srcOrd="2" destOrd="0" presId="urn:microsoft.com/office/officeart/2005/8/layout/hList1"/>
    <dgm:cxn modelId="{B6AD0500-554A-2A43-BFB9-1E6502B4D814}" type="presParOf" srcId="{B63786BD-05E8-B441-BFBF-27521F481587}" destId="{A5718EA8-7D77-6746-B358-5C01981D2721}" srcOrd="0" destOrd="0" presId="urn:microsoft.com/office/officeart/2005/8/layout/hList1"/>
    <dgm:cxn modelId="{2046FAA9-2752-5449-A98B-DC25A35BAD09}" type="presParOf" srcId="{B63786BD-05E8-B441-BFBF-27521F481587}" destId="{3192D6E8-7103-9B4A-AF6F-A35EA86821A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5AD7F4F-9618-064A-85DF-FD1E58802D6B}" type="doc">
      <dgm:prSet loTypeId="urn:microsoft.com/office/officeart/2005/8/layout/hierarchy5" loCatId="" qsTypeId="urn:microsoft.com/office/officeart/2005/8/quickstyle/simple4" qsCatId="simple" csTypeId="urn:microsoft.com/office/officeart/2005/8/colors/accent1_2" csCatId="accent1" phldr="1"/>
      <dgm:spPr/>
      <dgm:t>
        <a:bodyPr/>
        <a:lstStyle/>
        <a:p>
          <a:endParaRPr kumimoji="1" lang="ja-JP" altLang="en-US"/>
        </a:p>
      </dgm:t>
    </dgm:pt>
    <dgm:pt modelId="{125AFB5B-B5A6-CF48-A533-3B24E3F61637}">
      <dgm:prSet phldrT="[テキスト]"/>
      <dgm:spPr/>
      <dgm:t>
        <a:bodyPr/>
        <a:lstStyle/>
        <a:p>
          <a:r>
            <a:rPr kumimoji="1" lang="ja-JP" altLang="en-US" dirty="0" smtClean="0"/>
            <a:t>対応なしのｔ検定</a:t>
          </a:r>
          <a:endParaRPr lang="ja-JP" altLang="en-US" b="1" dirty="0"/>
        </a:p>
      </dgm:t>
    </dgm:pt>
    <dgm:pt modelId="{04A4E90D-9AF6-B148-A4D3-9F7EF9D5960C}" type="parTrans" cxnId="{1ED978DA-CA9B-D44A-B021-DD1B045BE8AB}">
      <dgm:prSet/>
      <dgm:spPr/>
      <dgm:t>
        <a:bodyPr/>
        <a:lstStyle/>
        <a:p>
          <a:endParaRPr lang="ja-JP" altLang="en-US"/>
        </a:p>
      </dgm:t>
    </dgm:pt>
    <dgm:pt modelId="{00541DF6-B714-A741-B134-C1712012686A}" type="sibTrans" cxnId="{1ED978DA-CA9B-D44A-B021-DD1B045BE8AB}">
      <dgm:prSet/>
      <dgm:spPr/>
      <dgm:t>
        <a:bodyPr/>
        <a:lstStyle/>
        <a:p>
          <a:endParaRPr lang="ja-JP" altLang="en-US"/>
        </a:p>
      </dgm:t>
    </dgm:pt>
    <dgm:pt modelId="{C42C6B25-0B14-694C-B656-A69659065DCF}">
      <dgm:prSet phldrT="[テキスト]"/>
      <dgm:spPr/>
      <dgm:t>
        <a:bodyPr/>
        <a:lstStyle/>
        <a:p>
          <a:r>
            <a:rPr kumimoji="1" lang="ja-JP" altLang="en-US" dirty="0" smtClean="0"/>
            <a:t>獲得したいいねの数で得られる満足度</a:t>
          </a:r>
          <a:endParaRPr lang="ja-JP" altLang="en-US" dirty="0"/>
        </a:p>
      </dgm:t>
    </dgm:pt>
    <dgm:pt modelId="{40287292-0B25-FF4D-96F8-ED1F7150FE04}" type="parTrans" cxnId="{4E16320D-D1DE-BB40-A03A-D861C07FAE13}">
      <dgm:prSet/>
      <dgm:spPr/>
      <dgm:t>
        <a:bodyPr/>
        <a:lstStyle/>
        <a:p>
          <a:endParaRPr lang="ja-JP" altLang="en-US"/>
        </a:p>
      </dgm:t>
    </dgm:pt>
    <dgm:pt modelId="{A7B97D07-A936-854C-A872-C2EA9612DBA8}" type="sibTrans" cxnId="{4E16320D-D1DE-BB40-A03A-D861C07FAE13}">
      <dgm:prSet/>
      <dgm:spPr/>
      <dgm:t>
        <a:bodyPr/>
        <a:lstStyle/>
        <a:p>
          <a:endParaRPr lang="ja-JP" altLang="en-US"/>
        </a:p>
      </dgm:t>
    </dgm:pt>
    <dgm:pt modelId="{02148609-646E-1643-B522-6B222C2F9175}">
      <dgm:prSet phldrT="[テキスト]"/>
      <dgm:spPr/>
      <dgm:t>
        <a:bodyPr/>
        <a:lstStyle/>
        <a:p>
          <a:r>
            <a:rPr kumimoji="1" lang="ja-JP" altLang="en-US" dirty="0" smtClean="0"/>
            <a:t>投稿で獲得したいいねが多いグループ（</a:t>
          </a:r>
          <a:r>
            <a:rPr kumimoji="1" lang="en-US" altLang="ja-JP" dirty="0" smtClean="0"/>
            <a:t>A</a:t>
          </a:r>
          <a:r>
            <a:rPr kumimoji="1" lang="ja-JP" altLang="en-US" dirty="0" smtClean="0"/>
            <a:t>）</a:t>
          </a:r>
          <a:endParaRPr lang="ja-JP" altLang="en-US" dirty="0"/>
        </a:p>
      </dgm:t>
    </dgm:pt>
    <dgm:pt modelId="{0A46A7DA-E118-B649-9DBD-3351423481AA}" type="parTrans" cxnId="{86B0FC10-38D7-3345-8618-C678E149C3AB}">
      <dgm:prSet/>
      <dgm:spPr/>
      <dgm:t>
        <a:bodyPr/>
        <a:lstStyle/>
        <a:p>
          <a:endParaRPr lang="ja-JP" altLang="en-US"/>
        </a:p>
      </dgm:t>
    </dgm:pt>
    <dgm:pt modelId="{FDE60578-E559-034E-A3EB-98B9DAEDB984}" type="sibTrans" cxnId="{86B0FC10-38D7-3345-8618-C678E149C3AB}">
      <dgm:prSet/>
      <dgm:spPr/>
      <dgm:t>
        <a:bodyPr/>
        <a:lstStyle/>
        <a:p>
          <a:endParaRPr lang="ja-JP" altLang="en-US"/>
        </a:p>
      </dgm:t>
    </dgm:pt>
    <dgm:pt modelId="{BA033548-3C83-004D-9ACF-181822410B00}">
      <dgm:prSet phldrT="[テキスト]"/>
      <dgm:spPr/>
      <dgm:t>
        <a:bodyPr/>
        <a:lstStyle/>
        <a:p>
          <a:r>
            <a:rPr kumimoji="1" lang="ja-JP" altLang="en-US" dirty="0" smtClean="0"/>
            <a:t>投稿で獲得したいいねが少ないグループ（</a:t>
          </a:r>
          <a:r>
            <a:rPr kumimoji="1" lang="en-US" altLang="ja-JP" dirty="0" smtClean="0"/>
            <a:t>B</a:t>
          </a:r>
          <a:r>
            <a:rPr kumimoji="1" lang="ja-JP" altLang="en-US" dirty="0" smtClean="0"/>
            <a:t>）</a:t>
          </a:r>
          <a:endParaRPr lang="ja-JP" altLang="en-US" dirty="0"/>
        </a:p>
      </dgm:t>
    </dgm:pt>
    <dgm:pt modelId="{BDE0AC68-8B71-184E-B694-496358BCE9E5}" type="parTrans" cxnId="{BCD20BDD-A95B-8145-80E1-8CB9B2A2EAA4}">
      <dgm:prSet/>
      <dgm:spPr/>
      <dgm:t>
        <a:bodyPr/>
        <a:lstStyle/>
        <a:p>
          <a:endParaRPr lang="ja-JP" altLang="en-US"/>
        </a:p>
      </dgm:t>
    </dgm:pt>
    <dgm:pt modelId="{3FC37171-DEBE-9D4A-B83B-C0330F34624F}" type="sibTrans" cxnId="{BCD20BDD-A95B-8145-80E1-8CB9B2A2EAA4}">
      <dgm:prSet/>
      <dgm:spPr/>
      <dgm:t>
        <a:bodyPr/>
        <a:lstStyle/>
        <a:p>
          <a:endParaRPr lang="ja-JP" altLang="en-US"/>
        </a:p>
      </dgm:t>
    </dgm:pt>
    <dgm:pt modelId="{05684155-AE88-D14A-B640-728491BE8EF0}">
      <dgm:prSet phldrT="[テキスト]" custT="1"/>
      <dgm:spPr/>
      <dgm:t>
        <a:bodyPr/>
        <a:lstStyle/>
        <a:p>
          <a:r>
            <a:rPr lang="ja-JP" altLang="en-US" sz="2400" dirty="0" smtClean="0"/>
            <a:t>従属変数</a:t>
          </a:r>
          <a:endParaRPr lang="ja-JP" altLang="en-US" sz="2400" dirty="0"/>
        </a:p>
      </dgm:t>
    </dgm:pt>
    <dgm:pt modelId="{2EFD5B79-6697-A944-A952-8F216EEE5F0C}" type="parTrans" cxnId="{F853F8FF-66B7-A646-8E55-50AA3DE259B7}">
      <dgm:prSet/>
      <dgm:spPr/>
      <dgm:t>
        <a:bodyPr/>
        <a:lstStyle/>
        <a:p>
          <a:endParaRPr lang="ja-JP" altLang="en-US"/>
        </a:p>
      </dgm:t>
    </dgm:pt>
    <dgm:pt modelId="{92738EE7-D09A-D54C-8AE1-65B9A14644B3}" type="sibTrans" cxnId="{F853F8FF-66B7-A646-8E55-50AA3DE259B7}">
      <dgm:prSet/>
      <dgm:spPr/>
      <dgm:t>
        <a:bodyPr/>
        <a:lstStyle/>
        <a:p>
          <a:endParaRPr lang="ja-JP" altLang="en-US"/>
        </a:p>
      </dgm:t>
    </dgm:pt>
    <dgm:pt modelId="{796DE25E-5F91-B74C-92BA-8D77718EAF9A}">
      <dgm:prSet phldrT="[テキスト]" custT="1"/>
      <dgm:spPr/>
      <dgm:t>
        <a:bodyPr/>
        <a:lstStyle/>
        <a:p>
          <a:r>
            <a:rPr lang="ja-JP" altLang="en-US" sz="2400" dirty="0" smtClean="0"/>
            <a:t>検定方法</a:t>
          </a:r>
          <a:endParaRPr lang="ja-JP" altLang="en-US" sz="2400" dirty="0"/>
        </a:p>
      </dgm:t>
    </dgm:pt>
    <dgm:pt modelId="{A5853E1C-20C4-3942-AFA1-C50A959432AA}" type="parTrans" cxnId="{EEFD509B-738D-7C41-AB4D-C6FEDCA175B8}">
      <dgm:prSet/>
      <dgm:spPr/>
      <dgm:t>
        <a:bodyPr/>
        <a:lstStyle/>
        <a:p>
          <a:endParaRPr lang="ja-JP" altLang="en-US"/>
        </a:p>
      </dgm:t>
    </dgm:pt>
    <dgm:pt modelId="{0FAC9C93-D28D-EA49-8C4D-67CACF6CCBD9}" type="sibTrans" cxnId="{EEFD509B-738D-7C41-AB4D-C6FEDCA175B8}">
      <dgm:prSet/>
      <dgm:spPr/>
      <dgm:t>
        <a:bodyPr/>
        <a:lstStyle/>
        <a:p>
          <a:endParaRPr lang="ja-JP" altLang="en-US"/>
        </a:p>
      </dgm:t>
    </dgm:pt>
    <dgm:pt modelId="{D10653FA-2A84-A942-B9B1-07DDAA0584BA}">
      <dgm:prSet phldrT="[テキスト]" custT="1"/>
      <dgm:spPr/>
      <dgm:t>
        <a:bodyPr/>
        <a:lstStyle/>
        <a:p>
          <a:r>
            <a:rPr lang="ja-JP" altLang="en-US" sz="2400" dirty="0" smtClean="0"/>
            <a:t>独立変数</a:t>
          </a:r>
          <a:endParaRPr lang="ja-JP" altLang="en-US" sz="2400" dirty="0"/>
        </a:p>
      </dgm:t>
    </dgm:pt>
    <dgm:pt modelId="{DD97A9A5-6933-A249-853D-E960F63E250E}" type="parTrans" cxnId="{685A56AF-D595-654B-88E3-153B88BC6C10}">
      <dgm:prSet/>
      <dgm:spPr/>
      <dgm:t>
        <a:bodyPr/>
        <a:lstStyle/>
        <a:p>
          <a:endParaRPr lang="ja-JP" altLang="en-US"/>
        </a:p>
      </dgm:t>
    </dgm:pt>
    <dgm:pt modelId="{D4BDD7AE-A51D-C448-A4C9-54D55E2AA8F5}" type="sibTrans" cxnId="{685A56AF-D595-654B-88E3-153B88BC6C10}">
      <dgm:prSet/>
      <dgm:spPr/>
      <dgm:t>
        <a:bodyPr/>
        <a:lstStyle/>
        <a:p>
          <a:endParaRPr lang="ja-JP" altLang="en-US"/>
        </a:p>
      </dgm:t>
    </dgm:pt>
    <dgm:pt modelId="{4FE22A27-1B8F-4840-B9E3-B801F5DB6702}" type="pres">
      <dgm:prSet presAssocID="{85AD7F4F-9618-064A-85DF-FD1E58802D6B}" presName="mainComposite" presStyleCnt="0">
        <dgm:presLayoutVars>
          <dgm:chPref val="1"/>
          <dgm:dir val="rev"/>
          <dgm:animOne val="branch"/>
          <dgm:animLvl val="lvl"/>
          <dgm:resizeHandles val="exact"/>
        </dgm:presLayoutVars>
      </dgm:prSet>
      <dgm:spPr/>
      <dgm:t>
        <a:bodyPr/>
        <a:lstStyle/>
        <a:p>
          <a:endParaRPr kumimoji="1" lang="ja-JP" altLang="en-US"/>
        </a:p>
      </dgm:t>
    </dgm:pt>
    <dgm:pt modelId="{FB70BD03-1879-6B49-8FEA-9AD5C194B77C}" type="pres">
      <dgm:prSet presAssocID="{85AD7F4F-9618-064A-85DF-FD1E58802D6B}" presName="hierFlow" presStyleCnt="0"/>
      <dgm:spPr/>
    </dgm:pt>
    <dgm:pt modelId="{6AC86D80-A86B-9E44-A202-DFC832CBF786}" type="pres">
      <dgm:prSet presAssocID="{85AD7F4F-9618-064A-85DF-FD1E58802D6B}" presName="firstBuf" presStyleCnt="0"/>
      <dgm:spPr/>
    </dgm:pt>
    <dgm:pt modelId="{E920E7CF-78E6-B949-BBFF-CB09B5144523}" type="pres">
      <dgm:prSet presAssocID="{85AD7F4F-9618-064A-85DF-FD1E58802D6B}" presName="hierChild1" presStyleCnt="0">
        <dgm:presLayoutVars>
          <dgm:chPref val="1"/>
          <dgm:animOne val="branch"/>
          <dgm:animLvl val="lvl"/>
        </dgm:presLayoutVars>
      </dgm:prSet>
      <dgm:spPr/>
    </dgm:pt>
    <dgm:pt modelId="{8427F282-0522-6A40-A180-CD0AE958CDA0}" type="pres">
      <dgm:prSet presAssocID="{125AFB5B-B5A6-CF48-A533-3B24E3F61637}" presName="Name17" presStyleCnt="0"/>
      <dgm:spPr/>
    </dgm:pt>
    <dgm:pt modelId="{C9B54256-CF98-B549-B3A0-B5BECCA6A9FD}" type="pres">
      <dgm:prSet presAssocID="{125AFB5B-B5A6-CF48-A533-3B24E3F61637}" presName="level1Shape" presStyleLbl="node0" presStyleIdx="0" presStyleCnt="1">
        <dgm:presLayoutVars>
          <dgm:chPref val="3"/>
        </dgm:presLayoutVars>
      </dgm:prSet>
      <dgm:spPr/>
      <dgm:t>
        <a:bodyPr/>
        <a:lstStyle/>
        <a:p>
          <a:endParaRPr kumimoji="1" lang="ja-JP" altLang="en-US"/>
        </a:p>
      </dgm:t>
    </dgm:pt>
    <dgm:pt modelId="{67653D1E-9C5A-8541-BD0D-B625705CB789}" type="pres">
      <dgm:prSet presAssocID="{125AFB5B-B5A6-CF48-A533-3B24E3F61637}" presName="hierChild2" presStyleCnt="0"/>
      <dgm:spPr/>
    </dgm:pt>
    <dgm:pt modelId="{29FC6E0E-83A3-4148-A14B-CC128074B7EA}" type="pres">
      <dgm:prSet presAssocID="{40287292-0B25-FF4D-96F8-ED1F7150FE04}" presName="Name25" presStyleLbl="parChTrans1D2" presStyleIdx="0" presStyleCnt="1"/>
      <dgm:spPr/>
      <dgm:t>
        <a:bodyPr/>
        <a:lstStyle/>
        <a:p>
          <a:endParaRPr kumimoji="1" lang="ja-JP" altLang="en-US"/>
        </a:p>
      </dgm:t>
    </dgm:pt>
    <dgm:pt modelId="{7C98021A-B3C6-6E49-AB00-491061CE6DA2}" type="pres">
      <dgm:prSet presAssocID="{40287292-0B25-FF4D-96F8-ED1F7150FE04}" presName="connTx" presStyleLbl="parChTrans1D2" presStyleIdx="0" presStyleCnt="1"/>
      <dgm:spPr/>
      <dgm:t>
        <a:bodyPr/>
        <a:lstStyle/>
        <a:p>
          <a:endParaRPr kumimoji="1" lang="ja-JP" altLang="en-US"/>
        </a:p>
      </dgm:t>
    </dgm:pt>
    <dgm:pt modelId="{55196C8B-2F96-8A4E-A82E-D5FB3F6C9BED}" type="pres">
      <dgm:prSet presAssocID="{C42C6B25-0B14-694C-B656-A69659065DCF}" presName="Name30" presStyleCnt="0"/>
      <dgm:spPr/>
    </dgm:pt>
    <dgm:pt modelId="{F919DEAF-F924-3A4D-8E53-7D4156E4AC4F}" type="pres">
      <dgm:prSet presAssocID="{C42C6B25-0B14-694C-B656-A69659065DCF}" presName="level2Shape" presStyleLbl="node2" presStyleIdx="0" presStyleCnt="1"/>
      <dgm:spPr/>
      <dgm:t>
        <a:bodyPr/>
        <a:lstStyle/>
        <a:p>
          <a:endParaRPr kumimoji="1" lang="ja-JP" altLang="en-US"/>
        </a:p>
      </dgm:t>
    </dgm:pt>
    <dgm:pt modelId="{ACA24014-AD10-DA47-BCBD-CBC2D1AA20B8}" type="pres">
      <dgm:prSet presAssocID="{C42C6B25-0B14-694C-B656-A69659065DCF}" presName="hierChild3" presStyleCnt="0"/>
      <dgm:spPr/>
    </dgm:pt>
    <dgm:pt modelId="{1EBD34E7-89A1-0C41-9B6D-C2D1868869EF}" type="pres">
      <dgm:prSet presAssocID="{0A46A7DA-E118-B649-9DBD-3351423481AA}" presName="Name25" presStyleLbl="parChTrans1D3" presStyleIdx="0" presStyleCnt="2"/>
      <dgm:spPr/>
      <dgm:t>
        <a:bodyPr/>
        <a:lstStyle/>
        <a:p>
          <a:endParaRPr kumimoji="1" lang="ja-JP" altLang="en-US"/>
        </a:p>
      </dgm:t>
    </dgm:pt>
    <dgm:pt modelId="{C418A296-73F3-1E48-8119-6A59CED7DEAD}" type="pres">
      <dgm:prSet presAssocID="{0A46A7DA-E118-B649-9DBD-3351423481AA}" presName="connTx" presStyleLbl="parChTrans1D3" presStyleIdx="0" presStyleCnt="2"/>
      <dgm:spPr/>
      <dgm:t>
        <a:bodyPr/>
        <a:lstStyle/>
        <a:p>
          <a:endParaRPr kumimoji="1" lang="ja-JP" altLang="en-US"/>
        </a:p>
      </dgm:t>
    </dgm:pt>
    <dgm:pt modelId="{044942DC-8686-5A4E-BEA3-BCE599B2EA02}" type="pres">
      <dgm:prSet presAssocID="{02148609-646E-1643-B522-6B222C2F9175}" presName="Name30" presStyleCnt="0"/>
      <dgm:spPr/>
    </dgm:pt>
    <dgm:pt modelId="{EFCEF990-574F-BC41-BA34-AB5ADE210154}" type="pres">
      <dgm:prSet presAssocID="{02148609-646E-1643-B522-6B222C2F9175}" presName="level2Shape" presStyleLbl="node3" presStyleIdx="0" presStyleCnt="2"/>
      <dgm:spPr/>
      <dgm:t>
        <a:bodyPr/>
        <a:lstStyle/>
        <a:p>
          <a:endParaRPr kumimoji="1" lang="ja-JP" altLang="en-US"/>
        </a:p>
      </dgm:t>
    </dgm:pt>
    <dgm:pt modelId="{B3DF0E27-A102-1E48-9FA9-A3738EDB9005}" type="pres">
      <dgm:prSet presAssocID="{02148609-646E-1643-B522-6B222C2F9175}" presName="hierChild3" presStyleCnt="0"/>
      <dgm:spPr/>
    </dgm:pt>
    <dgm:pt modelId="{78445F91-9E91-7645-9682-D1AB592337B0}" type="pres">
      <dgm:prSet presAssocID="{BDE0AC68-8B71-184E-B694-496358BCE9E5}" presName="Name25" presStyleLbl="parChTrans1D3" presStyleIdx="1" presStyleCnt="2"/>
      <dgm:spPr/>
      <dgm:t>
        <a:bodyPr/>
        <a:lstStyle/>
        <a:p>
          <a:endParaRPr kumimoji="1" lang="ja-JP" altLang="en-US"/>
        </a:p>
      </dgm:t>
    </dgm:pt>
    <dgm:pt modelId="{8EF7E7BD-AD83-5448-A18C-52BE24DDD8E5}" type="pres">
      <dgm:prSet presAssocID="{BDE0AC68-8B71-184E-B694-496358BCE9E5}" presName="connTx" presStyleLbl="parChTrans1D3" presStyleIdx="1" presStyleCnt="2"/>
      <dgm:spPr/>
      <dgm:t>
        <a:bodyPr/>
        <a:lstStyle/>
        <a:p>
          <a:endParaRPr kumimoji="1" lang="ja-JP" altLang="en-US"/>
        </a:p>
      </dgm:t>
    </dgm:pt>
    <dgm:pt modelId="{30DDECAE-7A92-2B4F-A541-D29984552703}" type="pres">
      <dgm:prSet presAssocID="{BA033548-3C83-004D-9ACF-181822410B00}" presName="Name30" presStyleCnt="0"/>
      <dgm:spPr/>
    </dgm:pt>
    <dgm:pt modelId="{193909FC-1E11-AA4A-BECF-94998CB8BE11}" type="pres">
      <dgm:prSet presAssocID="{BA033548-3C83-004D-9ACF-181822410B00}" presName="level2Shape" presStyleLbl="node3" presStyleIdx="1" presStyleCnt="2"/>
      <dgm:spPr/>
      <dgm:t>
        <a:bodyPr/>
        <a:lstStyle/>
        <a:p>
          <a:endParaRPr kumimoji="1" lang="ja-JP" altLang="en-US"/>
        </a:p>
      </dgm:t>
    </dgm:pt>
    <dgm:pt modelId="{E304D7BA-7C11-654E-8F7A-A5EC7FB669DF}" type="pres">
      <dgm:prSet presAssocID="{BA033548-3C83-004D-9ACF-181822410B00}" presName="hierChild3" presStyleCnt="0"/>
      <dgm:spPr/>
    </dgm:pt>
    <dgm:pt modelId="{0148751C-1FF7-1544-88DA-66F823BB7DF7}" type="pres">
      <dgm:prSet presAssocID="{85AD7F4F-9618-064A-85DF-FD1E58802D6B}" presName="bgShapesFlow" presStyleCnt="0"/>
      <dgm:spPr/>
    </dgm:pt>
    <dgm:pt modelId="{0CC7FCB2-5B51-9F48-ADA8-ADECA43DE5BD}" type="pres">
      <dgm:prSet presAssocID="{796DE25E-5F91-B74C-92BA-8D77718EAF9A}" presName="rectComp" presStyleCnt="0"/>
      <dgm:spPr/>
    </dgm:pt>
    <dgm:pt modelId="{54F4318B-84B4-E347-B12B-99932DB80D66}" type="pres">
      <dgm:prSet presAssocID="{796DE25E-5F91-B74C-92BA-8D77718EAF9A}" presName="bgRect" presStyleLbl="bgShp" presStyleIdx="0" presStyleCnt="3" custLinFactNeighborY="-12978"/>
      <dgm:spPr/>
      <dgm:t>
        <a:bodyPr/>
        <a:lstStyle/>
        <a:p>
          <a:endParaRPr kumimoji="1" lang="ja-JP" altLang="en-US"/>
        </a:p>
      </dgm:t>
    </dgm:pt>
    <dgm:pt modelId="{E894029C-B45C-4D43-AA1B-6D5439EDE020}" type="pres">
      <dgm:prSet presAssocID="{796DE25E-5F91-B74C-92BA-8D77718EAF9A}" presName="bgRectTx" presStyleLbl="bgShp" presStyleIdx="0" presStyleCnt="3">
        <dgm:presLayoutVars>
          <dgm:bulletEnabled val="1"/>
        </dgm:presLayoutVars>
      </dgm:prSet>
      <dgm:spPr/>
      <dgm:t>
        <a:bodyPr/>
        <a:lstStyle/>
        <a:p>
          <a:endParaRPr kumimoji="1" lang="ja-JP" altLang="en-US"/>
        </a:p>
      </dgm:t>
    </dgm:pt>
    <dgm:pt modelId="{CE2F88C4-D29B-6E40-9B4E-C79D7FE0A676}" type="pres">
      <dgm:prSet presAssocID="{796DE25E-5F91-B74C-92BA-8D77718EAF9A}" presName="spComp" presStyleCnt="0"/>
      <dgm:spPr/>
    </dgm:pt>
    <dgm:pt modelId="{BCB50EB9-F949-EB4C-962B-DE115735FF18}" type="pres">
      <dgm:prSet presAssocID="{796DE25E-5F91-B74C-92BA-8D77718EAF9A}" presName="hSp" presStyleCnt="0"/>
      <dgm:spPr/>
    </dgm:pt>
    <dgm:pt modelId="{4082DD35-6B13-3841-AA8B-E22497BEBDE7}" type="pres">
      <dgm:prSet presAssocID="{05684155-AE88-D14A-B640-728491BE8EF0}" presName="rectComp" presStyleCnt="0"/>
      <dgm:spPr/>
    </dgm:pt>
    <dgm:pt modelId="{62923EC3-AB9C-2640-AEC6-834A2CA5F773}" type="pres">
      <dgm:prSet presAssocID="{05684155-AE88-D14A-B640-728491BE8EF0}" presName="bgRect" presStyleLbl="bgShp" presStyleIdx="1" presStyleCnt="3"/>
      <dgm:spPr/>
      <dgm:t>
        <a:bodyPr/>
        <a:lstStyle/>
        <a:p>
          <a:endParaRPr kumimoji="1" lang="ja-JP" altLang="en-US"/>
        </a:p>
      </dgm:t>
    </dgm:pt>
    <dgm:pt modelId="{7396368B-A6D7-4547-AE7B-444B779DA825}" type="pres">
      <dgm:prSet presAssocID="{05684155-AE88-D14A-B640-728491BE8EF0}" presName="bgRectTx" presStyleLbl="bgShp" presStyleIdx="1" presStyleCnt="3">
        <dgm:presLayoutVars>
          <dgm:bulletEnabled val="1"/>
        </dgm:presLayoutVars>
      </dgm:prSet>
      <dgm:spPr/>
      <dgm:t>
        <a:bodyPr/>
        <a:lstStyle/>
        <a:p>
          <a:endParaRPr kumimoji="1" lang="ja-JP" altLang="en-US"/>
        </a:p>
      </dgm:t>
    </dgm:pt>
    <dgm:pt modelId="{5EC13FEB-0B11-954A-81B6-C6F601BD3183}" type="pres">
      <dgm:prSet presAssocID="{05684155-AE88-D14A-B640-728491BE8EF0}" presName="spComp" presStyleCnt="0"/>
      <dgm:spPr/>
    </dgm:pt>
    <dgm:pt modelId="{8D355815-C412-FC4C-9FF2-26CC9A484EB9}" type="pres">
      <dgm:prSet presAssocID="{05684155-AE88-D14A-B640-728491BE8EF0}" presName="hSp" presStyleCnt="0"/>
      <dgm:spPr/>
    </dgm:pt>
    <dgm:pt modelId="{05176B8C-2DF7-1B41-859D-46E7052E28E1}" type="pres">
      <dgm:prSet presAssocID="{D10653FA-2A84-A942-B9B1-07DDAA0584BA}" presName="rectComp" presStyleCnt="0"/>
      <dgm:spPr/>
    </dgm:pt>
    <dgm:pt modelId="{68480FBB-4B4B-6448-AF18-FE8A50C21137}" type="pres">
      <dgm:prSet presAssocID="{D10653FA-2A84-A942-B9B1-07DDAA0584BA}" presName="bgRect" presStyleLbl="bgShp" presStyleIdx="2" presStyleCnt="3"/>
      <dgm:spPr/>
      <dgm:t>
        <a:bodyPr/>
        <a:lstStyle/>
        <a:p>
          <a:endParaRPr kumimoji="1" lang="ja-JP" altLang="en-US"/>
        </a:p>
      </dgm:t>
    </dgm:pt>
    <dgm:pt modelId="{D64FBEA0-E57A-9340-8236-AB19C7E69D83}" type="pres">
      <dgm:prSet presAssocID="{D10653FA-2A84-A942-B9B1-07DDAA0584BA}" presName="bgRectTx" presStyleLbl="bgShp" presStyleIdx="2" presStyleCnt="3">
        <dgm:presLayoutVars>
          <dgm:bulletEnabled val="1"/>
        </dgm:presLayoutVars>
      </dgm:prSet>
      <dgm:spPr/>
      <dgm:t>
        <a:bodyPr/>
        <a:lstStyle/>
        <a:p>
          <a:endParaRPr kumimoji="1" lang="ja-JP" altLang="en-US"/>
        </a:p>
      </dgm:t>
    </dgm:pt>
  </dgm:ptLst>
  <dgm:cxnLst>
    <dgm:cxn modelId="{CBEE2D84-1FE9-1C4F-AD65-688D87872836}" type="presOf" srcId="{BDE0AC68-8B71-184E-B694-496358BCE9E5}" destId="{78445F91-9E91-7645-9682-D1AB592337B0}" srcOrd="0" destOrd="0" presId="urn:microsoft.com/office/officeart/2005/8/layout/hierarchy5"/>
    <dgm:cxn modelId="{1F066676-4E43-C241-9084-3B9893877976}" type="presOf" srcId="{BDE0AC68-8B71-184E-B694-496358BCE9E5}" destId="{8EF7E7BD-AD83-5448-A18C-52BE24DDD8E5}" srcOrd="1" destOrd="0" presId="urn:microsoft.com/office/officeart/2005/8/layout/hierarchy5"/>
    <dgm:cxn modelId="{31177171-FE66-B74A-93E1-7F4E7EDD07F4}" type="presOf" srcId="{40287292-0B25-FF4D-96F8-ED1F7150FE04}" destId="{29FC6E0E-83A3-4148-A14B-CC128074B7EA}" srcOrd="0" destOrd="0" presId="urn:microsoft.com/office/officeart/2005/8/layout/hierarchy5"/>
    <dgm:cxn modelId="{7D770C2E-3D95-1343-BDB8-89216613F01F}" type="presOf" srcId="{D10653FA-2A84-A942-B9B1-07DDAA0584BA}" destId="{68480FBB-4B4B-6448-AF18-FE8A50C21137}" srcOrd="0" destOrd="0" presId="urn:microsoft.com/office/officeart/2005/8/layout/hierarchy5"/>
    <dgm:cxn modelId="{4E16320D-D1DE-BB40-A03A-D861C07FAE13}" srcId="{125AFB5B-B5A6-CF48-A533-3B24E3F61637}" destId="{C42C6B25-0B14-694C-B656-A69659065DCF}" srcOrd="0" destOrd="0" parTransId="{40287292-0B25-FF4D-96F8-ED1F7150FE04}" sibTransId="{A7B97D07-A936-854C-A872-C2EA9612DBA8}"/>
    <dgm:cxn modelId="{BCD20BDD-A95B-8145-80E1-8CB9B2A2EAA4}" srcId="{C42C6B25-0B14-694C-B656-A69659065DCF}" destId="{BA033548-3C83-004D-9ACF-181822410B00}" srcOrd="1" destOrd="0" parTransId="{BDE0AC68-8B71-184E-B694-496358BCE9E5}" sibTransId="{3FC37171-DEBE-9D4A-B83B-C0330F34624F}"/>
    <dgm:cxn modelId="{685A56AF-D595-654B-88E3-153B88BC6C10}" srcId="{85AD7F4F-9618-064A-85DF-FD1E58802D6B}" destId="{D10653FA-2A84-A942-B9B1-07DDAA0584BA}" srcOrd="3" destOrd="0" parTransId="{DD97A9A5-6933-A249-853D-E960F63E250E}" sibTransId="{D4BDD7AE-A51D-C448-A4C9-54D55E2AA8F5}"/>
    <dgm:cxn modelId="{D29DA93B-6F02-B848-8053-E01A0442B8DB}" type="presOf" srcId="{D10653FA-2A84-A942-B9B1-07DDAA0584BA}" destId="{D64FBEA0-E57A-9340-8236-AB19C7E69D83}" srcOrd="1" destOrd="0" presId="urn:microsoft.com/office/officeart/2005/8/layout/hierarchy5"/>
    <dgm:cxn modelId="{21720453-D1A9-FF40-9419-A2CA87BCC7C3}" type="presOf" srcId="{796DE25E-5F91-B74C-92BA-8D77718EAF9A}" destId="{E894029C-B45C-4D43-AA1B-6D5439EDE020}" srcOrd="1" destOrd="0" presId="urn:microsoft.com/office/officeart/2005/8/layout/hierarchy5"/>
    <dgm:cxn modelId="{C9957357-EFCC-8540-AE7C-625C4D7BF2AB}" type="presOf" srcId="{05684155-AE88-D14A-B640-728491BE8EF0}" destId="{62923EC3-AB9C-2640-AEC6-834A2CA5F773}" srcOrd="0" destOrd="0" presId="urn:microsoft.com/office/officeart/2005/8/layout/hierarchy5"/>
    <dgm:cxn modelId="{820C772B-CCEA-9843-BC50-20B5509E84E9}" type="presOf" srcId="{0A46A7DA-E118-B649-9DBD-3351423481AA}" destId="{1EBD34E7-89A1-0C41-9B6D-C2D1868869EF}" srcOrd="0" destOrd="0" presId="urn:microsoft.com/office/officeart/2005/8/layout/hierarchy5"/>
    <dgm:cxn modelId="{B523B82E-397E-7540-B9C3-596E75D051E6}" type="presOf" srcId="{BA033548-3C83-004D-9ACF-181822410B00}" destId="{193909FC-1E11-AA4A-BECF-94998CB8BE11}" srcOrd="0" destOrd="0" presId="urn:microsoft.com/office/officeart/2005/8/layout/hierarchy5"/>
    <dgm:cxn modelId="{1ED978DA-CA9B-D44A-B021-DD1B045BE8AB}" srcId="{85AD7F4F-9618-064A-85DF-FD1E58802D6B}" destId="{125AFB5B-B5A6-CF48-A533-3B24E3F61637}" srcOrd="0" destOrd="0" parTransId="{04A4E90D-9AF6-B148-A4D3-9F7EF9D5960C}" sibTransId="{00541DF6-B714-A741-B134-C1712012686A}"/>
    <dgm:cxn modelId="{5FB33E7A-75C6-7347-90F2-9972760C4A4E}" type="presOf" srcId="{796DE25E-5F91-B74C-92BA-8D77718EAF9A}" destId="{54F4318B-84B4-E347-B12B-99932DB80D66}" srcOrd="0" destOrd="0" presId="urn:microsoft.com/office/officeart/2005/8/layout/hierarchy5"/>
    <dgm:cxn modelId="{7DBD7E4C-5A9B-D94B-963D-98CF48D0EE55}" type="presOf" srcId="{0A46A7DA-E118-B649-9DBD-3351423481AA}" destId="{C418A296-73F3-1E48-8119-6A59CED7DEAD}" srcOrd="1" destOrd="0" presId="urn:microsoft.com/office/officeart/2005/8/layout/hierarchy5"/>
    <dgm:cxn modelId="{F3C378DC-6D55-0F49-B450-788EBCC055B7}" type="presOf" srcId="{C42C6B25-0B14-694C-B656-A69659065DCF}" destId="{F919DEAF-F924-3A4D-8E53-7D4156E4AC4F}" srcOrd="0" destOrd="0" presId="urn:microsoft.com/office/officeart/2005/8/layout/hierarchy5"/>
    <dgm:cxn modelId="{2320DD36-E4EE-CA49-86CC-96673AC1384E}" type="presOf" srcId="{05684155-AE88-D14A-B640-728491BE8EF0}" destId="{7396368B-A6D7-4547-AE7B-444B779DA825}" srcOrd="1" destOrd="0" presId="urn:microsoft.com/office/officeart/2005/8/layout/hierarchy5"/>
    <dgm:cxn modelId="{D94CEDBA-B5BD-9046-91A9-F54CDECF48F4}" type="presOf" srcId="{125AFB5B-B5A6-CF48-A533-3B24E3F61637}" destId="{C9B54256-CF98-B549-B3A0-B5BECCA6A9FD}" srcOrd="0" destOrd="0" presId="urn:microsoft.com/office/officeart/2005/8/layout/hierarchy5"/>
    <dgm:cxn modelId="{8D05ABBE-AE5E-C542-BFBE-30E89A1B944B}" type="presOf" srcId="{02148609-646E-1643-B522-6B222C2F9175}" destId="{EFCEF990-574F-BC41-BA34-AB5ADE210154}" srcOrd="0" destOrd="0" presId="urn:microsoft.com/office/officeart/2005/8/layout/hierarchy5"/>
    <dgm:cxn modelId="{86B0FC10-38D7-3345-8618-C678E149C3AB}" srcId="{C42C6B25-0B14-694C-B656-A69659065DCF}" destId="{02148609-646E-1643-B522-6B222C2F9175}" srcOrd="0" destOrd="0" parTransId="{0A46A7DA-E118-B649-9DBD-3351423481AA}" sibTransId="{FDE60578-E559-034E-A3EB-98B9DAEDB984}"/>
    <dgm:cxn modelId="{EEFD509B-738D-7C41-AB4D-C6FEDCA175B8}" srcId="{85AD7F4F-9618-064A-85DF-FD1E58802D6B}" destId="{796DE25E-5F91-B74C-92BA-8D77718EAF9A}" srcOrd="1" destOrd="0" parTransId="{A5853E1C-20C4-3942-AFA1-C50A959432AA}" sibTransId="{0FAC9C93-D28D-EA49-8C4D-67CACF6CCBD9}"/>
    <dgm:cxn modelId="{2CF4EF37-161E-B544-95C4-465F2ED21AD9}" type="presOf" srcId="{85AD7F4F-9618-064A-85DF-FD1E58802D6B}" destId="{4FE22A27-1B8F-4840-B9E3-B801F5DB6702}" srcOrd="0" destOrd="0" presId="urn:microsoft.com/office/officeart/2005/8/layout/hierarchy5"/>
    <dgm:cxn modelId="{22D94BF9-2BE5-7345-885A-CAFD48F6E157}" type="presOf" srcId="{40287292-0B25-FF4D-96F8-ED1F7150FE04}" destId="{7C98021A-B3C6-6E49-AB00-491061CE6DA2}" srcOrd="1" destOrd="0" presId="urn:microsoft.com/office/officeart/2005/8/layout/hierarchy5"/>
    <dgm:cxn modelId="{F853F8FF-66B7-A646-8E55-50AA3DE259B7}" srcId="{85AD7F4F-9618-064A-85DF-FD1E58802D6B}" destId="{05684155-AE88-D14A-B640-728491BE8EF0}" srcOrd="2" destOrd="0" parTransId="{2EFD5B79-6697-A944-A952-8F216EEE5F0C}" sibTransId="{92738EE7-D09A-D54C-8AE1-65B9A14644B3}"/>
    <dgm:cxn modelId="{5CECBB8C-152B-7A4C-9F72-63717457C19C}" type="presParOf" srcId="{4FE22A27-1B8F-4840-B9E3-B801F5DB6702}" destId="{FB70BD03-1879-6B49-8FEA-9AD5C194B77C}" srcOrd="0" destOrd="0" presId="urn:microsoft.com/office/officeart/2005/8/layout/hierarchy5"/>
    <dgm:cxn modelId="{3BFC18DF-54C7-E445-A80E-ABEF26778D71}" type="presParOf" srcId="{FB70BD03-1879-6B49-8FEA-9AD5C194B77C}" destId="{6AC86D80-A86B-9E44-A202-DFC832CBF786}" srcOrd="0" destOrd="0" presId="urn:microsoft.com/office/officeart/2005/8/layout/hierarchy5"/>
    <dgm:cxn modelId="{B8F3DD92-8BE8-E94B-8E94-7C9BA64FDA2B}" type="presParOf" srcId="{FB70BD03-1879-6B49-8FEA-9AD5C194B77C}" destId="{E920E7CF-78E6-B949-BBFF-CB09B5144523}" srcOrd="1" destOrd="0" presId="urn:microsoft.com/office/officeart/2005/8/layout/hierarchy5"/>
    <dgm:cxn modelId="{2B20D44D-8633-7044-8DF7-6417B011ED2A}" type="presParOf" srcId="{E920E7CF-78E6-B949-BBFF-CB09B5144523}" destId="{8427F282-0522-6A40-A180-CD0AE958CDA0}" srcOrd="0" destOrd="0" presId="urn:microsoft.com/office/officeart/2005/8/layout/hierarchy5"/>
    <dgm:cxn modelId="{E84CB87D-D4E9-1A4B-BA24-3E92605DBF63}" type="presParOf" srcId="{8427F282-0522-6A40-A180-CD0AE958CDA0}" destId="{C9B54256-CF98-B549-B3A0-B5BECCA6A9FD}" srcOrd="0" destOrd="0" presId="urn:microsoft.com/office/officeart/2005/8/layout/hierarchy5"/>
    <dgm:cxn modelId="{604F5591-33C0-1849-BFA9-600D5C27D59A}" type="presParOf" srcId="{8427F282-0522-6A40-A180-CD0AE958CDA0}" destId="{67653D1E-9C5A-8541-BD0D-B625705CB789}" srcOrd="1" destOrd="0" presId="urn:microsoft.com/office/officeart/2005/8/layout/hierarchy5"/>
    <dgm:cxn modelId="{77693C00-05D6-F643-985F-3A583D21C774}" type="presParOf" srcId="{67653D1E-9C5A-8541-BD0D-B625705CB789}" destId="{29FC6E0E-83A3-4148-A14B-CC128074B7EA}" srcOrd="0" destOrd="0" presId="urn:microsoft.com/office/officeart/2005/8/layout/hierarchy5"/>
    <dgm:cxn modelId="{36DE923E-4A65-9A4C-A285-C44F1D574505}" type="presParOf" srcId="{29FC6E0E-83A3-4148-A14B-CC128074B7EA}" destId="{7C98021A-B3C6-6E49-AB00-491061CE6DA2}" srcOrd="0" destOrd="0" presId="urn:microsoft.com/office/officeart/2005/8/layout/hierarchy5"/>
    <dgm:cxn modelId="{44093613-69F0-A54B-B333-8CB8D455E1AD}" type="presParOf" srcId="{67653D1E-9C5A-8541-BD0D-B625705CB789}" destId="{55196C8B-2F96-8A4E-A82E-D5FB3F6C9BED}" srcOrd="1" destOrd="0" presId="urn:microsoft.com/office/officeart/2005/8/layout/hierarchy5"/>
    <dgm:cxn modelId="{9E9A7696-1BBF-9A4D-B4AE-B2D3B1351A16}" type="presParOf" srcId="{55196C8B-2F96-8A4E-A82E-D5FB3F6C9BED}" destId="{F919DEAF-F924-3A4D-8E53-7D4156E4AC4F}" srcOrd="0" destOrd="0" presId="urn:microsoft.com/office/officeart/2005/8/layout/hierarchy5"/>
    <dgm:cxn modelId="{97D14C4B-214F-B24E-A5E5-46870C9A0A51}" type="presParOf" srcId="{55196C8B-2F96-8A4E-A82E-D5FB3F6C9BED}" destId="{ACA24014-AD10-DA47-BCBD-CBC2D1AA20B8}" srcOrd="1" destOrd="0" presId="urn:microsoft.com/office/officeart/2005/8/layout/hierarchy5"/>
    <dgm:cxn modelId="{C2272D35-318F-1145-A82C-F14128CF588A}" type="presParOf" srcId="{ACA24014-AD10-DA47-BCBD-CBC2D1AA20B8}" destId="{1EBD34E7-89A1-0C41-9B6D-C2D1868869EF}" srcOrd="0" destOrd="0" presId="urn:microsoft.com/office/officeart/2005/8/layout/hierarchy5"/>
    <dgm:cxn modelId="{C3AD1792-1B7F-1249-97E0-ED4AF0EEAE70}" type="presParOf" srcId="{1EBD34E7-89A1-0C41-9B6D-C2D1868869EF}" destId="{C418A296-73F3-1E48-8119-6A59CED7DEAD}" srcOrd="0" destOrd="0" presId="urn:microsoft.com/office/officeart/2005/8/layout/hierarchy5"/>
    <dgm:cxn modelId="{35391F16-0FBC-6A4A-AC49-96FDAD1A6463}" type="presParOf" srcId="{ACA24014-AD10-DA47-BCBD-CBC2D1AA20B8}" destId="{044942DC-8686-5A4E-BEA3-BCE599B2EA02}" srcOrd="1" destOrd="0" presId="urn:microsoft.com/office/officeart/2005/8/layout/hierarchy5"/>
    <dgm:cxn modelId="{99CDD0DF-9077-2E40-AD3B-01600359C2CD}" type="presParOf" srcId="{044942DC-8686-5A4E-BEA3-BCE599B2EA02}" destId="{EFCEF990-574F-BC41-BA34-AB5ADE210154}" srcOrd="0" destOrd="0" presId="urn:microsoft.com/office/officeart/2005/8/layout/hierarchy5"/>
    <dgm:cxn modelId="{9C01DE58-624E-9442-A1C0-709039ABEF52}" type="presParOf" srcId="{044942DC-8686-5A4E-BEA3-BCE599B2EA02}" destId="{B3DF0E27-A102-1E48-9FA9-A3738EDB9005}" srcOrd="1" destOrd="0" presId="urn:microsoft.com/office/officeart/2005/8/layout/hierarchy5"/>
    <dgm:cxn modelId="{26BD2ACC-2267-744A-B655-DCB16EC75F3F}" type="presParOf" srcId="{ACA24014-AD10-DA47-BCBD-CBC2D1AA20B8}" destId="{78445F91-9E91-7645-9682-D1AB592337B0}" srcOrd="2" destOrd="0" presId="urn:microsoft.com/office/officeart/2005/8/layout/hierarchy5"/>
    <dgm:cxn modelId="{A4DFBE73-6FD6-234E-B450-E257D102BC51}" type="presParOf" srcId="{78445F91-9E91-7645-9682-D1AB592337B0}" destId="{8EF7E7BD-AD83-5448-A18C-52BE24DDD8E5}" srcOrd="0" destOrd="0" presId="urn:microsoft.com/office/officeart/2005/8/layout/hierarchy5"/>
    <dgm:cxn modelId="{D7BBFB26-4BDC-E646-B569-395447B35996}" type="presParOf" srcId="{ACA24014-AD10-DA47-BCBD-CBC2D1AA20B8}" destId="{30DDECAE-7A92-2B4F-A541-D29984552703}" srcOrd="3" destOrd="0" presId="urn:microsoft.com/office/officeart/2005/8/layout/hierarchy5"/>
    <dgm:cxn modelId="{744ED5D3-68C4-4041-971C-E4FE7D5ABF35}" type="presParOf" srcId="{30DDECAE-7A92-2B4F-A541-D29984552703}" destId="{193909FC-1E11-AA4A-BECF-94998CB8BE11}" srcOrd="0" destOrd="0" presId="urn:microsoft.com/office/officeart/2005/8/layout/hierarchy5"/>
    <dgm:cxn modelId="{54BA0D51-6AB3-5E4E-808B-AB07639297B3}" type="presParOf" srcId="{30DDECAE-7A92-2B4F-A541-D29984552703}" destId="{E304D7BA-7C11-654E-8F7A-A5EC7FB669DF}" srcOrd="1" destOrd="0" presId="urn:microsoft.com/office/officeart/2005/8/layout/hierarchy5"/>
    <dgm:cxn modelId="{B8546E66-9EBA-AB4D-9D39-A33DEAECF8F2}" type="presParOf" srcId="{4FE22A27-1B8F-4840-B9E3-B801F5DB6702}" destId="{0148751C-1FF7-1544-88DA-66F823BB7DF7}" srcOrd="1" destOrd="0" presId="urn:microsoft.com/office/officeart/2005/8/layout/hierarchy5"/>
    <dgm:cxn modelId="{BCA0D6EF-C0E7-F442-8C70-D01A955B1BDB}" type="presParOf" srcId="{0148751C-1FF7-1544-88DA-66F823BB7DF7}" destId="{0CC7FCB2-5B51-9F48-ADA8-ADECA43DE5BD}" srcOrd="0" destOrd="0" presId="urn:microsoft.com/office/officeart/2005/8/layout/hierarchy5"/>
    <dgm:cxn modelId="{EC9479BB-510B-7B4F-BF47-8AE8ECD7AF9A}" type="presParOf" srcId="{0CC7FCB2-5B51-9F48-ADA8-ADECA43DE5BD}" destId="{54F4318B-84B4-E347-B12B-99932DB80D66}" srcOrd="0" destOrd="0" presId="urn:microsoft.com/office/officeart/2005/8/layout/hierarchy5"/>
    <dgm:cxn modelId="{6848D0CD-E387-1046-9910-8D713CEB6370}" type="presParOf" srcId="{0CC7FCB2-5B51-9F48-ADA8-ADECA43DE5BD}" destId="{E894029C-B45C-4D43-AA1B-6D5439EDE020}" srcOrd="1" destOrd="0" presId="urn:microsoft.com/office/officeart/2005/8/layout/hierarchy5"/>
    <dgm:cxn modelId="{FF330760-4454-8441-9D61-B3DA8760B307}" type="presParOf" srcId="{0148751C-1FF7-1544-88DA-66F823BB7DF7}" destId="{CE2F88C4-D29B-6E40-9B4E-C79D7FE0A676}" srcOrd="1" destOrd="0" presId="urn:microsoft.com/office/officeart/2005/8/layout/hierarchy5"/>
    <dgm:cxn modelId="{97F7062C-BB34-EC44-9668-19E351BCC1A5}" type="presParOf" srcId="{CE2F88C4-D29B-6E40-9B4E-C79D7FE0A676}" destId="{BCB50EB9-F949-EB4C-962B-DE115735FF18}" srcOrd="0" destOrd="0" presId="urn:microsoft.com/office/officeart/2005/8/layout/hierarchy5"/>
    <dgm:cxn modelId="{47325BA5-A5BC-C94A-875A-ADA5BDA140B0}" type="presParOf" srcId="{0148751C-1FF7-1544-88DA-66F823BB7DF7}" destId="{4082DD35-6B13-3841-AA8B-E22497BEBDE7}" srcOrd="2" destOrd="0" presId="urn:microsoft.com/office/officeart/2005/8/layout/hierarchy5"/>
    <dgm:cxn modelId="{08D1C6A8-99AD-984D-82B6-D50BD503823A}" type="presParOf" srcId="{4082DD35-6B13-3841-AA8B-E22497BEBDE7}" destId="{62923EC3-AB9C-2640-AEC6-834A2CA5F773}" srcOrd="0" destOrd="0" presId="urn:microsoft.com/office/officeart/2005/8/layout/hierarchy5"/>
    <dgm:cxn modelId="{2E9CD056-EEAE-C047-A98B-3DEF3C58B4FF}" type="presParOf" srcId="{4082DD35-6B13-3841-AA8B-E22497BEBDE7}" destId="{7396368B-A6D7-4547-AE7B-444B779DA825}" srcOrd="1" destOrd="0" presId="urn:microsoft.com/office/officeart/2005/8/layout/hierarchy5"/>
    <dgm:cxn modelId="{D83661B8-FAB1-B343-B1EF-4DB7862B60EA}" type="presParOf" srcId="{0148751C-1FF7-1544-88DA-66F823BB7DF7}" destId="{5EC13FEB-0B11-954A-81B6-C6F601BD3183}" srcOrd="3" destOrd="0" presId="urn:microsoft.com/office/officeart/2005/8/layout/hierarchy5"/>
    <dgm:cxn modelId="{A647C377-2C00-F843-AD97-5698829B643B}" type="presParOf" srcId="{5EC13FEB-0B11-954A-81B6-C6F601BD3183}" destId="{8D355815-C412-FC4C-9FF2-26CC9A484EB9}" srcOrd="0" destOrd="0" presId="urn:microsoft.com/office/officeart/2005/8/layout/hierarchy5"/>
    <dgm:cxn modelId="{23128EB4-AF51-2A47-82F6-8621F8397381}" type="presParOf" srcId="{0148751C-1FF7-1544-88DA-66F823BB7DF7}" destId="{05176B8C-2DF7-1B41-859D-46E7052E28E1}" srcOrd="4" destOrd="0" presId="urn:microsoft.com/office/officeart/2005/8/layout/hierarchy5"/>
    <dgm:cxn modelId="{78AFD9E7-C46A-314F-ACF8-B06912438948}" type="presParOf" srcId="{05176B8C-2DF7-1B41-859D-46E7052E28E1}" destId="{68480FBB-4B4B-6448-AF18-FE8A50C21137}" srcOrd="0" destOrd="0" presId="urn:microsoft.com/office/officeart/2005/8/layout/hierarchy5"/>
    <dgm:cxn modelId="{9AE307B1-6711-9446-9043-4B1A5C3789DE}" type="presParOf" srcId="{05176B8C-2DF7-1B41-859D-46E7052E28E1}" destId="{D64FBEA0-E57A-9340-8236-AB19C7E69D83}"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78BC01-14C3-0744-8A86-709B9BAB6965}">
      <dsp:nvSpPr>
        <dsp:cNvPr id="0" name=""/>
        <dsp:cNvSpPr/>
      </dsp:nvSpPr>
      <dsp:spPr>
        <a:xfrm>
          <a:off x="0" y="3850"/>
          <a:ext cx="7729728" cy="55341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kumimoji="1" lang="ja-JP" altLang="en-US" sz="2200" kern="1200" dirty="0" smtClean="0"/>
            <a:t>利用動機に関する研究</a:t>
          </a:r>
          <a:endParaRPr kumimoji="1" lang="ja-JP" altLang="en-US" sz="2200" kern="1200" dirty="0"/>
        </a:p>
      </dsp:txBody>
      <dsp:txXfrm>
        <a:off x="27015" y="30865"/>
        <a:ext cx="7675698" cy="499380"/>
      </dsp:txXfrm>
    </dsp:sp>
    <dsp:sp modelId="{10A10FBD-B739-794A-A9E8-86C858965A26}">
      <dsp:nvSpPr>
        <dsp:cNvPr id="0" name=""/>
        <dsp:cNvSpPr/>
      </dsp:nvSpPr>
      <dsp:spPr>
        <a:xfrm>
          <a:off x="0" y="578261"/>
          <a:ext cx="7729728" cy="819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7940" rIns="156464" bIns="27940" numCol="1" spcCol="1270" anchor="t" anchorCtr="0">
          <a:noAutofit/>
        </a:bodyPr>
        <a:lstStyle/>
        <a:p>
          <a:pPr marL="171450" lvl="1" indent="-171450" algn="l" defTabSz="755650">
            <a:lnSpc>
              <a:spcPct val="90000"/>
            </a:lnSpc>
            <a:spcBef>
              <a:spcPct val="0"/>
            </a:spcBef>
            <a:spcAft>
              <a:spcPct val="20000"/>
            </a:spcAft>
            <a:buChar char="••"/>
          </a:pPr>
          <a:r>
            <a:rPr kumimoji="1" lang="ja-JP" altLang="en-US" sz="1700" kern="1200" dirty="0" smtClean="0"/>
            <a:t>インスタグラムの利用動機として、①他人とのつながり、②エンターテイメント、③インスパイヤー（ユーザーへの尊敬）の３つが明らかとされている（</a:t>
          </a:r>
          <a:r>
            <a:rPr kumimoji="1" lang="en-US" altLang="ja-JP" sz="1700" kern="1200" dirty="0" smtClean="0"/>
            <a:t>Bui 2014</a:t>
          </a:r>
          <a:r>
            <a:rPr kumimoji="1" lang="ja-JP" altLang="en-US" sz="1700" kern="1200" dirty="0" smtClean="0"/>
            <a:t>）</a:t>
          </a:r>
          <a:endParaRPr kumimoji="1" lang="ja-JP" altLang="en-US" sz="1700" kern="1200" dirty="0"/>
        </a:p>
      </dsp:txBody>
      <dsp:txXfrm>
        <a:off x="0" y="578261"/>
        <a:ext cx="7729728" cy="819720"/>
      </dsp:txXfrm>
    </dsp:sp>
    <dsp:sp modelId="{30557391-7194-5845-992A-1871054F33A1}">
      <dsp:nvSpPr>
        <dsp:cNvPr id="0" name=""/>
        <dsp:cNvSpPr/>
      </dsp:nvSpPr>
      <dsp:spPr>
        <a:xfrm>
          <a:off x="0" y="1397981"/>
          <a:ext cx="7729728" cy="55341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kumimoji="1" lang="ja-JP" altLang="en-US" sz="2200" kern="1200" smtClean="0"/>
            <a:t>コミュニティの研究</a:t>
          </a:r>
          <a:endParaRPr kumimoji="1" lang="ja-JP" altLang="en-US" sz="2200" kern="1200" dirty="0"/>
        </a:p>
      </dsp:txBody>
      <dsp:txXfrm>
        <a:off x="27015" y="1424996"/>
        <a:ext cx="7675698" cy="499380"/>
      </dsp:txXfrm>
    </dsp:sp>
    <dsp:sp modelId="{A4530B8C-0DDC-8C4D-A0E9-953F50FDD92B}">
      <dsp:nvSpPr>
        <dsp:cNvPr id="0" name=""/>
        <dsp:cNvSpPr/>
      </dsp:nvSpPr>
      <dsp:spPr>
        <a:xfrm>
          <a:off x="0" y="1951391"/>
          <a:ext cx="7729728" cy="819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7940" rIns="156464" bIns="27940" numCol="1" spcCol="1270" anchor="t" anchorCtr="0">
          <a:noAutofit/>
        </a:bodyPr>
        <a:lstStyle/>
        <a:p>
          <a:pPr marL="171450" lvl="1" indent="-171450" algn="l" defTabSz="755650">
            <a:lnSpc>
              <a:spcPct val="90000"/>
            </a:lnSpc>
            <a:spcBef>
              <a:spcPct val="0"/>
            </a:spcBef>
            <a:spcAft>
              <a:spcPct val="20000"/>
            </a:spcAft>
            <a:buChar char="••"/>
          </a:pPr>
          <a:r>
            <a:rPr kumimoji="1" lang="en-US" altLang="ja-JP" sz="1700" kern="1200" dirty="0" err="1" smtClean="0"/>
            <a:t>Kakeru</a:t>
          </a:r>
          <a:r>
            <a:rPr kumimoji="1" lang="ja-JP" altLang="en-US" sz="1700" kern="1200" dirty="0" smtClean="0"/>
            <a:t>（</a:t>
          </a:r>
          <a:r>
            <a:rPr kumimoji="1" lang="en-US" altLang="ja-JP" sz="1700" kern="1200" dirty="0" smtClean="0"/>
            <a:t>2015</a:t>
          </a:r>
          <a:r>
            <a:rPr kumimoji="1" lang="ja-JP" altLang="en-US" sz="1700" kern="1200" dirty="0" smtClean="0"/>
            <a:t>）によると、インスタグラムにおけるコミュニティは他の </a:t>
          </a:r>
          <a:r>
            <a:rPr kumimoji="1" lang="en-US" altLang="ja-JP" sz="1700" kern="1200" dirty="0" smtClean="0"/>
            <a:t>SNS</a:t>
          </a:r>
          <a:r>
            <a:rPr kumimoji="1" lang="ja-JP" altLang="en-US" sz="1700" kern="1200" dirty="0" smtClean="0"/>
            <a:t>と比べて、ユーザー間の密度が濃く、写真や動画を共有したい相手と密にコミュニティを形成しているとされている。</a:t>
          </a:r>
          <a:endParaRPr kumimoji="1" lang="ja-JP" altLang="en-US" sz="1700" kern="1200" dirty="0"/>
        </a:p>
      </dsp:txBody>
      <dsp:txXfrm>
        <a:off x="0" y="1951391"/>
        <a:ext cx="7729728" cy="819720"/>
      </dsp:txXfrm>
    </dsp:sp>
    <dsp:sp modelId="{5CD1E308-5317-6D4D-9E7F-BDD768C5FC74}">
      <dsp:nvSpPr>
        <dsp:cNvPr id="0" name=""/>
        <dsp:cNvSpPr/>
      </dsp:nvSpPr>
      <dsp:spPr>
        <a:xfrm>
          <a:off x="0" y="2771111"/>
          <a:ext cx="7729728" cy="55341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kumimoji="1" lang="ja-JP" altLang="en-US" sz="2200" kern="1200" dirty="0" smtClean="0"/>
            <a:t>エンゲージメントの研究</a:t>
          </a:r>
          <a:endParaRPr kumimoji="1" lang="ja-JP" altLang="en-US" sz="2200" kern="1200" dirty="0"/>
        </a:p>
      </dsp:txBody>
      <dsp:txXfrm>
        <a:off x="27015" y="2798126"/>
        <a:ext cx="7675698" cy="499380"/>
      </dsp:txXfrm>
    </dsp:sp>
    <dsp:sp modelId="{B4E86444-64AE-C24A-B331-2F5180124D95}">
      <dsp:nvSpPr>
        <dsp:cNvPr id="0" name=""/>
        <dsp:cNvSpPr/>
      </dsp:nvSpPr>
      <dsp:spPr>
        <a:xfrm>
          <a:off x="0" y="3324521"/>
          <a:ext cx="7729728" cy="774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0320" rIns="113792" bIns="20320" numCol="1" spcCol="1270" anchor="t" anchorCtr="0">
          <a:noAutofit/>
        </a:bodyPr>
        <a:lstStyle/>
        <a:p>
          <a:pPr marL="171450" lvl="1" indent="-171450" algn="l" defTabSz="711200">
            <a:lnSpc>
              <a:spcPct val="90000"/>
            </a:lnSpc>
            <a:spcBef>
              <a:spcPct val="0"/>
            </a:spcBef>
            <a:spcAft>
              <a:spcPct val="20000"/>
            </a:spcAft>
            <a:buChar char="••"/>
          </a:pPr>
          <a:r>
            <a:rPr kumimoji="1" lang="en-US" altLang="ja-JP" sz="1600" kern="1200" dirty="0" smtClean="0"/>
            <a:t>Damon</a:t>
          </a:r>
          <a:r>
            <a:rPr kumimoji="1" lang="ja-JP" altLang="en-US" sz="1600" kern="1200" dirty="0" smtClean="0"/>
            <a:t>（</a:t>
          </a:r>
          <a:r>
            <a:rPr kumimoji="1" lang="en-US" altLang="ja-JP" sz="1600" kern="1200" dirty="0" smtClean="0"/>
            <a:t>2015</a:t>
          </a:r>
          <a:r>
            <a:rPr kumimoji="1" lang="ja-JP" altLang="en-US" sz="1600" kern="1200" dirty="0" smtClean="0"/>
            <a:t>）によると、ユーザーによる写真のエンゲージメント（いいね、コメント）が生まれるのは、曜日では水、木、火、金、土、日、月の順に多く、また、時間帯では午前</a:t>
          </a:r>
          <a:r>
            <a:rPr kumimoji="1" lang="en-US" altLang="ja-JP" sz="1600" kern="1200" dirty="0" smtClean="0"/>
            <a:t>2</a:t>
          </a:r>
          <a:r>
            <a:rPr kumimoji="1" lang="ja-JP" altLang="en-US" sz="1600" kern="1200" dirty="0" smtClean="0"/>
            <a:t>時と午後</a:t>
          </a:r>
          <a:r>
            <a:rPr kumimoji="1" lang="en-US" altLang="ja-JP" sz="1600" kern="1200" dirty="0" smtClean="0"/>
            <a:t>5</a:t>
          </a:r>
          <a:r>
            <a:rPr kumimoji="1" lang="ja-JP" altLang="en-US" sz="1600" kern="1200" dirty="0" smtClean="0"/>
            <a:t>時がピークになる。</a:t>
          </a:r>
          <a:endParaRPr kumimoji="1" lang="ja-JP" altLang="en-US" sz="1600" kern="1200" dirty="0"/>
        </a:p>
      </dsp:txBody>
      <dsp:txXfrm>
        <a:off x="0" y="3324521"/>
        <a:ext cx="7729728" cy="7741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B164E8-9540-364D-B8F2-61C6C0E732DB}">
      <dsp:nvSpPr>
        <dsp:cNvPr id="0" name=""/>
        <dsp:cNvSpPr/>
      </dsp:nvSpPr>
      <dsp:spPr>
        <a:xfrm>
          <a:off x="0" y="29962"/>
          <a:ext cx="7729728" cy="57856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a:t>インスタグラムマーケティングの研究</a:t>
          </a:r>
        </a:p>
      </dsp:txBody>
      <dsp:txXfrm>
        <a:off x="28243" y="58205"/>
        <a:ext cx="7673242" cy="522079"/>
      </dsp:txXfrm>
    </dsp:sp>
    <dsp:sp modelId="{2312E438-BD1F-C946-B16A-79F41F23BF91}">
      <dsp:nvSpPr>
        <dsp:cNvPr id="0" name=""/>
        <dsp:cNvSpPr/>
      </dsp:nvSpPr>
      <dsp:spPr>
        <a:xfrm>
          <a:off x="0" y="663109"/>
          <a:ext cx="7729728" cy="880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9210" rIns="163576" bIns="29210" numCol="1" spcCol="1270" anchor="t" anchorCtr="0">
          <a:noAutofit/>
        </a:bodyPr>
        <a:lstStyle/>
        <a:p>
          <a:pPr marL="171450" lvl="1" indent="-171450" algn="l" defTabSz="800100">
            <a:lnSpc>
              <a:spcPct val="90000"/>
            </a:lnSpc>
            <a:spcBef>
              <a:spcPct val="0"/>
            </a:spcBef>
            <a:spcAft>
              <a:spcPct val="20000"/>
            </a:spcAft>
            <a:buChar char="••"/>
          </a:pPr>
          <a:r>
            <a:rPr kumimoji="1" lang="ja-JP" altLang="en-US" sz="1800" kern="1200" dirty="0"/>
            <a:t>プロモーション戦略で最も重要なのは、効果測定で必要なインスタグラムの</a:t>
          </a:r>
          <a:r>
            <a:rPr kumimoji="1" lang="en-US" altLang="en-US" sz="1800" kern="1200" dirty="0" smtClean="0"/>
            <a:t>KPI</a:t>
          </a:r>
          <a:r>
            <a:rPr kumimoji="1" lang="ja-JP" altLang="en-US" sz="1800" kern="1200" dirty="0" smtClean="0"/>
            <a:t>（</a:t>
          </a:r>
          <a:r>
            <a:rPr kumimoji="1" lang="en-US" altLang="en-US" sz="1800" kern="1200" dirty="0" smtClean="0"/>
            <a:t>Key </a:t>
          </a:r>
          <a:r>
            <a:rPr kumimoji="1" lang="en-US" altLang="en-US" sz="1800" kern="1200" dirty="0"/>
            <a:t>Performance </a:t>
          </a:r>
          <a:r>
            <a:rPr kumimoji="1" lang="en-US" altLang="en-US" sz="1800" kern="1200" dirty="0" smtClean="0"/>
            <a:t>Indicator</a:t>
          </a:r>
          <a:r>
            <a:rPr kumimoji="1" lang="ja-JP" altLang="en-US" sz="1800" kern="1200" dirty="0" smtClean="0"/>
            <a:t>）を</a:t>
          </a:r>
          <a:r>
            <a:rPr kumimoji="1" lang="ja-JP" altLang="en-US" sz="1800" kern="1200" dirty="0"/>
            <a:t>おさえることである。　　　　　　　　　　　　　　　　　　　　　　　　　　</a:t>
          </a:r>
          <a:r>
            <a:rPr kumimoji="1" lang="ja-JP" altLang="en-US" sz="1800" kern="1200" dirty="0" smtClean="0"/>
            <a:t>坂田（</a:t>
          </a:r>
          <a:r>
            <a:rPr kumimoji="1" lang="en-US" altLang="ja-JP" sz="1800" kern="1200" dirty="0" smtClean="0"/>
            <a:t>2016</a:t>
          </a:r>
          <a:r>
            <a:rPr kumimoji="1" lang="ja-JP" altLang="en-US" sz="1800" kern="1200" dirty="0" smtClean="0"/>
            <a:t>）</a:t>
          </a:r>
          <a:endParaRPr kumimoji="1" lang="ja-JP" altLang="en-US" sz="1800" kern="1200" dirty="0"/>
        </a:p>
      </dsp:txBody>
      <dsp:txXfrm>
        <a:off x="0" y="663109"/>
        <a:ext cx="7729728" cy="880785"/>
      </dsp:txXfrm>
    </dsp:sp>
    <dsp:sp modelId="{878C4BD3-C4FF-1641-9149-B1ABA7CB01E8}">
      <dsp:nvSpPr>
        <dsp:cNvPr id="0" name=""/>
        <dsp:cNvSpPr/>
      </dsp:nvSpPr>
      <dsp:spPr>
        <a:xfrm>
          <a:off x="0" y="1543894"/>
          <a:ext cx="7729728" cy="57856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a:t>メディアにおけるインスタグラムの研究</a:t>
          </a:r>
        </a:p>
      </dsp:txBody>
      <dsp:txXfrm>
        <a:off x="28243" y="1572137"/>
        <a:ext cx="7673242" cy="522079"/>
      </dsp:txXfrm>
    </dsp:sp>
    <dsp:sp modelId="{E415C84A-A74A-7D4D-A26C-C30C403A1D13}">
      <dsp:nvSpPr>
        <dsp:cNvPr id="0" name=""/>
        <dsp:cNvSpPr/>
      </dsp:nvSpPr>
      <dsp:spPr>
        <a:xfrm>
          <a:off x="0" y="2122459"/>
          <a:ext cx="7729728" cy="1142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9210" rIns="163576" bIns="29210" numCol="1" spcCol="1270" anchor="t" anchorCtr="0">
          <a:noAutofit/>
        </a:bodyPr>
        <a:lstStyle/>
        <a:p>
          <a:pPr marL="171450" lvl="1" indent="-171450" algn="l" defTabSz="800100">
            <a:lnSpc>
              <a:spcPct val="90000"/>
            </a:lnSpc>
            <a:spcBef>
              <a:spcPct val="0"/>
            </a:spcBef>
            <a:spcAft>
              <a:spcPct val="20000"/>
            </a:spcAft>
            <a:buChar char="••"/>
          </a:pPr>
          <a:r>
            <a:rPr kumimoji="1" lang="ja-JP" altLang="en-US" sz="1800" kern="1200" dirty="0" smtClean="0"/>
            <a:t>インスタグラムには</a:t>
          </a:r>
          <a:r>
            <a:rPr kumimoji="1" lang="ja-JP" altLang="en-US" sz="1800" kern="1200" dirty="0"/>
            <a:t>，ファッションアイテムや</a:t>
          </a:r>
          <a:r>
            <a:rPr kumimoji="1" lang="ja-JP" altLang="en-US" sz="1800" kern="1200" dirty="0" smtClean="0"/>
            <a:t>コーディネート</a:t>
          </a:r>
          <a:r>
            <a:rPr kumimoji="1" lang="ja-JP" altLang="en-US" sz="1800" kern="1200" dirty="0"/>
            <a:t>，ヘアアレンジ，メイクなど，多様なフ ァッション関連写真が投稿されるが，ハッシュタ グを使うことにより，ユーザーは膨大な投稿の中 から好みの写真を検索することが可能である。</a:t>
          </a:r>
          <a:r>
            <a:rPr kumimoji="1" lang="ja-JP" altLang="en-US" sz="1800" kern="1200" dirty="0" smtClean="0"/>
            <a:t>植田（</a:t>
          </a:r>
          <a:r>
            <a:rPr kumimoji="1" lang="en-US" altLang="ja-JP" sz="1800" kern="1200" dirty="0" smtClean="0"/>
            <a:t>2015</a:t>
          </a:r>
          <a:r>
            <a:rPr kumimoji="1" lang="ja-JP" altLang="en-US" sz="1800" kern="1200" dirty="0" smtClean="0"/>
            <a:t>）</a:t>
          </a:r>
          <a:endParaRPr kumimoji="1" lang="ja-JP" altLang="en-US" sz="1800" kern="1200" dirty="0"/>
        </a:p>
      </dsp:txBody>
      <dsp:txXfrm>
        <a:off x="0" y="2122459"/>
        <a:ext cx="7729728" cy="1142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B164E8-9540-364D-B8F2-61C6C0E732DB}">
      <dsp:nvSpPr>
        <dsp:cNvPr id="0" name=""/>
        <dsp:cNvSpPr/>
      </dsp:nvSpPr>
      <dsp:spPr>
        <a:xfrm>
          <a:off x="0" y="12554"/>
          <a:ext cx="7729728" cy="57856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a:t>ギフトの仕組みの研究</a:t>
          </a:r>
        </a:p>
      </dsp:txBody>
      <dsp:txXfrm>
        <a:off x="28243" y="40797"/>
        <a:ext cx="7673242" cy="522079"/>
      </dsp:txXfrm>
    </dsp:sp>
    <dsp:sp modelId="{2312E438-BD1F-C946-B16A-79F41F23BF91}">
      <dsp:nvSpPr>
        <dsp:cNvPr id="0" name=""/>
        <dsp:cNvSpPr/>
      </dsp:nvSpPr>
      <dsp:spPr>
        <a:xfrm>
          <a:off x="0" y="642751"/>
          <a:ext cx="7729728" cy="833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9210" rIns="163576" bIns="29210" numCol="1" spcCol="1270" anchor="t" anchorCtr="0">
          <a:noAutofit/>
        </a:bodyPr>
        <a:lstStyle/>
        <a:p>
          <a:pPr marL="171450" lvl="1" indent="-171450" algn="l" defTabSz="800100">
            <a:lnSpc>
              <a:spcPct val="90000"/>
            </a:lnSpc>
            <a:spcBef>
              <a:spcPct val="0"/>
            </a:spcBef>
            <a:spcAft>
              <a:spcPct val="20000"/>
            </a:spcAft>
            <a:buChar char="••"/>
          </a:pPr>
          <a:r>
            <a:rPr kumimoji="1" lang="ja-JP" altLang="en-US" sz="1800" kern="1200" dirty="0"/>
            <a:t>ギフトのやりとりは贈与行動と言われ、贈与という形態は貨幣経済が発達し市場が形成される以前の段階において既にみられる</a:t>
          </a:r>
          <a:r>
            <a:rPr kumimoji="1" lang="ja-JP" altLang="en-US" sz="1800" kern="1200" dirty="0" smtClean="0"/>
            <a:t>。</a:t>
          </a:r>
          <a:r>
            <a:rPr kumimoji="1" lang="en-US" altLang="en-US" sz="1800" kern="1200" dirty="0" err="1" smtClean="0"/>
            <a:t>Mauss</a:t>
          </a:r>
          <a:r>
            <a:rPr kumimoji="1" lang="en-US" altLang="en-US" sz="1800" kern="1200" dirty="0" smtClean="0"/>
            <a:t> (1925)</a:t>
          </a:r>
          <a:endParaRPr kumimoji="1" lang="ja-JP" altLang="en-US" sz="1800" kern="1200" dirty="0"/>
        </a:p>
      </dsp:txBody>
      <dsp:txXfrm>
        <a:off x="0" y="642751"/>
        <a:ext cx="7729728" cy="833175"/>
      </dsp:txXfrm>
    </dsp:sp>
    <dsp:sp modelId="{878C4BD3-C4FF-1641-9149-B1ABA7CB01E8}">
      <dsp:nvSpPr>
        <dsp:cNvPr id="0" name=""/>
        <dsp:cNvSpPr/>
      </dsp:nvSpPr>
      <dsp:spPr>
        <a:xfrm>
          <a:off x="0" y="1475926"/>
          <a:ext cx="7729728" cy="57856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a:t>ギフト行動の研究</a:t>
          </a:r>
        </a:p>
      </dsp:txBody>
      <dsp:txXfrm>
        <a:off x="28243" y="1504169"/>
        <a:ext cx="7673242" cy="522079"/>
      </dsp:txXfrm>
    </dsp:sp>
    <dsp:sp modelId="{E415C84A-A74A-7D4D-A26C-C30C403A1D13}">
      <dsp:nvSpPr>
        <dsp:cNvPr id="0" name=""/>
        <dsp:cNvSpPr/>
      </dsp:nvSpPr>
      <dsp:spPr>
        <a:xfrm>
          <a:off x="0" y="2054491"/>
          <a:ext cx="7729728" cy="13092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9210" rIns="163576" bIns="29210" numCol="1" spcCol="1270" anchor="t" anchorCtr="0">
          <a:noAutofit/>
        </a:bodyPr>
        <a:lstStyle/>
        <a:p>
          <a:pPr marL="171450" lvl="1" indent="-171450" algn="l" defTabSz="800100">
            <a:lnSpc>
              <a:spcPct val="90000"/>
            </a:lnSpc>
            <a:spcBef>
              <a:spcPct val="0"/>
            </a:spcBef>
            <a:spcAft>
              <a:spcPct val="20000"/>
            </a:spcAft>
            <a:buChar char="••"/>
          </a:pPr>
          <a:r>
            <a:rPr kumimoji="1" lang="ja-JP" altLang="en-US" sz="1800" kern="1200" dirty="0"/>
            <a:t>ギフトの購買における選択の３</a:t>
          </a:r>
          <a:r>
            <a:rPr kumimoji="1" lang="ja-JP" altLang="en-US" sz="1800" kern="1200" dirty="0" smtClean="0"/>
            <a:t>要素</a:t>
          </a:r>
          <a:endParaRPr kumimoji="1" lang="en-US" altLang="ja-JP" sz="1800" kern="1200" dirty="0" smtClean="0"/>
        </a:p>
        <a:p>
          <a:pPr marL="171450" lvl="1" indent="-171450" algn="l" defTabSz="800100">
            <a:lnSpc>
              <a:spcPct val="90000"/>
            </a:lnSpc>
            <a:spcBef>
              <a:spcPct val="0"/>
            </a:spcBef>
            <a:spcAft>
              <a:spcPct val="20000"/>
            </a:spcAft>
            <a:buChar char="••"/>
          </a:pPr>
          <a:r>
            <a:rPr kumimoji="1" lang="ja-JP" altLang="en-US" sz="1800" kern="1200" dirty="0" smtClean="0"/>
            <a:t>　</a:t>
          </a:r>
          <a:r>
            <a:rPr kumimoji="1" lang="en-US" altLang="ja-JP" sz="1800" kern="1200" dirty="0" smtClean="0"/>
            <a:t>1.</a:t>
          </a:r>
          <a:r>
            <a:rPr kumimoji="1" lang="en-US" altLang="ja-JP" sz="1800" kern="1200" baseline="0" dirty="0" smtClean="0"/>
            <a:t>   </a:t>
          </a:r>
          <a:r>
            <a:rPr kumimoji="1" lang="ja-JP" altLang="en-US" sz="1800" kern="1200" dirty="0" smtClean="0"/>
            <a:t>与え手の理想の自分自身観（どう見られたいか）</a:t>
          </a:r>
          <a:endParaRPr kumimoji="1" lang="en-US" altLang="ja-JP" sz="1800" kern="1200" dirty="0" smtClean="0"/>
        </a:p>
        <a:p>
          <a:pPr marL="171450" lvl="1" indent="-171450" algn="l" defTabSz="800100">
            <a:lnSpc>
              <a:spcPct val="90000"/>
            </a:lnSpc>
            <a:spcBef>
              <a:spcPct val="0"/>
            </a:spcBef>
            <a:spcAft>
              <a:spcPct val="20000"/>
            </a:spcAft>
            <a:buChar char="••"/>
          </a:pPr>
          <a:r>
            <a:rPr kumimoji="1" lang="ja-JP" altLang="en-US" sz="1800" kern="1200" dirty="0" smtClean="0"/>
            <a:t>　</a:t>
          </a:r>
          <a:r>
            <a:rPr kumimoji="1" lang="en-US" altLang="en-US" sz="1800" kern="1200" dirty="0" smtClean="0"/>
            <a:t>2.</a:t>
          </a:r>
          <a:r>
            <a:rPr kumimoji="1" lang="en-US" altLang="en-US" sz="1800" kern="1200" baseline="0" dirty="0" smtClean="0"/>
            <a:t>   </a:t>
          </a:r>
          <a:r>
            <a:rPr kumimoji="1" lang="ja-JP" altLang="en-US" sz="1800" kern="1200" dirty="0" smtClean="0"/>
            <a:t>贈与機会の質（どのようなときに送るか）</a:t>
          </a:r>
          <a:endParaRPr kumimoji="1" lang="en-US" altLang="ja-JP" sz="1800" kern="1200" dirty="0" smtClean="0"/>
        </a:p>
        <a:p>
          <a:pPr marL="171450" lvl="1" indent="-171450" algn="l" defTabSz="800100">
            <a:lnSpc>
              <a:spcPct val="90000"/>
            </a:lnSpc>
            <a:spcBef>
              <a:spcPct val="0"/>
            </a:spcBef>
            <a:spcAft>
              <a:spcPct val="20000"/>
            </a:spcAft>
            <a:buChar char="••"/>
          </a:pPr>
          <a:r>
            <a:rPr kumimoji="1" lang="ja-JP" altLang="en-US" sz="1800" kern="1200" dirty="0" smtClean="0"/>
            <a:t>　</a:t>
          </a:r>
          <a:r>
            <a:rPr kumimoji="1" lang="en-US" altLang="en-US" sz="1800" kern="1200" dirty="0" smtClean="0"/>
            <a:t>3.</a:t>
          </a:r>
          <a:r>
            <a:rPr kumimoji="1" lang="en-US" altLang="en-US" sz="1800" kern="1200" baseline="0" dirty="0" smtClean="0"/>
            <a:t>   </a:t>
          </a:r>
          <a:r>
            <a:rPr kumimoji="1" lang="ja-JP" altLang="en-US" sz="1800" kern="1200" dirty="0" smtClean="0"/>
            <a:t>与え手と受け手の関係　</a:t>
          </a:r>
          <a:r>
            <a:rPr kumimoji="1" lang="en-US" altLang="en-US" sz="1800" kern="1200" dirty="0" smtClean="0"/>
            <a:t>Belk (1979)</a:t>
          </a:r>
          <a:endParaRPr kumimoji="1" lang="ja-JP" altLang="en-US" sz="1800" kern="1200" dirty="0"/>
        </a:p>
      </dsp:txBody>
      <dsp:txXfrm>
        <a:off x="0" y="2054491"/>
        <a:ext cx="7729728" cy="13092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B164E8-9540-364D-B8F2-61C6C0E732DB}">
      <dsp:nvSpPr>
        <dsp:cNvPr id="0" name=""/>
        <dsp:cNvSpPr/>
      </dsp:nvSpPr>
      <dsp:spPr>
        <a:xfrm>
          <a:off x="0" y="0"/>
          <a:ext cx="7729728" cy="8424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a:t>ギフトコミュニケーションの研究</a:t>
          </a:r>
        </a:p>
      </dsp:txBody>
      <dsp:txXfrm>
        <a:off x="41123" y="41123"/>
        <a:ext cx="7647482" cy="760154"/>
      </dsp:txXfrm>
    </dsp:sp>
    <dsp:sp modelId="{2312E438-BD1F-C946-B16A-79F41F23BF91}">
      <dsp:nvSpPr>
        <dsp:cNvPr id="0" name=""/>
        <dsp:cNvSpPr/>
      </dsp:nvSpPr>
      <dsp:spPr>
        <a:xfrm>
          <a:off x="0" y="854363"/>
          <a:ext cx="7729728" cy="2561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9210" rIns="163576" bIns="29210" numCol="1" spcCol="1270" anchor="t" anchorCtr="0">
          <a:noAutofit/>
        </a:bodyPr>
        <a:lstStyle/>
        <a:p>
          <a:pPr marL="228600" lvl="1" indent="-228600" algn="l" defTabSz="1022350">
            <a:lnSpc>
              <a:spcPct val="90000"/>
            </a:lnSpc>
            <a:spcBef>
              <a:spcPct val="0"/>
            </a:spcBef>
            <a:spcAft>
              <a:spcPct val="20000"/>
            </a:spcAft>
            <a:buChar char="••"/>
          </a:pPr>
          <a:r>
            <a:rPr kumimoji="1" lang="ja-JP" altLang="en-US" sz="2300" kern="1200" dirty="0"/>
            <a:t>贈与行動はギフトの与え手と受け手の双方が社会システムに属することを確認し、関係を維持・強化するためのコミュニケーション的な消費行動であるとされる。</a:t>
          </a:r>
          <a:r>
            <a:rPr kumimoji="1" lang="ja-JP" altLang="en-US" sz="2300" kern="1200" dirty="0" smtClean="0"/>
            <a:t>辻本（</a:t>
          </a:r>
          <a:r>
            <a:rPr kumimoji="1" lang="en-US" altLang="en-US" sz="2300" kern="1200" dirty="0" smtClean="0"/>
            <a:t>2011</a:t>
          </a:r>
          <a:r>
            <a:rPr kumimoji="1" lang="ja-JP" altLang="en-US" sz="2300" kern="1200" dirty="0" smtClean="0"/>
            <a:t>）</a:t>
          </a:r>
          <a:endParaRPr kumimoji="1" lang="ja-JP" altLang="en-US" sz="2300" kern="1200" dirty="0"/>
        </a:p>
        <a:p>
          <a:pPr marL="228600" lvl="1" indent="-228600" algn="l" defTabSz="1022350">
            <a:lnSpc>
              <a:spcPct val="90000"/>
            </a:lnSpc>
            <a:spcBef>
              <a:spcPct val="0"/>
            </a:spcBef>
            <a:spcAft>
              <a:spcPct val="20000"/>
            </a:spcAft>
            <a:buChar char="••"/>
          </a:pPr>
          <a:r>
            <a:rPr kumimoji="1" lang="ja-JP" altLang="en-US" sz="2300" kern="1200" dirty="0" smtClean="0"/>
            <a:t>一般的に贈与行為は、相互間の関係性を維持することや新たな人間関係の創出を求めて行われるとしている。 辻本・田口・荒木（</a:t>
          </a:r>
          <a:r>
            <a:rPr kumimoji="1" lang="en-US" altLang="en-US" sz="2300" kern="1200" dirty="0" smtClean="0"/>
            <a:t>2013</a:t>
          </a:r>
          <a:r>
            <a:rPr kumimoji="1" lang="ja-JP" altLang="en-US" sz="2300" kern="1200" dirty="0" smtClean="0"/>
            <a:t>）</a:t>
          </a:r>
          <a:endParaRPr kumimoji="1" lang="ja-JP" altLang="en-US" sz="2300" kern="1200" dirty="0"/>
        </a:p>
      </dsp:txBody>
      <dsp:txXfrm>
        <a:off x="0" y="854363"/>
        <a:ext cx="7729728" cy="25616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78D743-ED70-F844-A85E-AD32857EE04D}">
      <dsp:nvSpPr>
        <dsp:cNvPr id="0" name=""/>
        <dsp:cNvSpPr/>
      </dsp:nvSpPr>
      <dsp:spPr>
        <a:xfrm>
          <a:off x="0" y="67783"/>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a:t>調査</a:t>
          </a:r>
          <a:r>
            <a:rPr kumimoji="1" lang="ja-JP" altLang="en-US" sz="1600" kern="1200" dirty="0" smtClean="0"/>
            <a:t>方法：</a:t>
          </a:r>
          <a:r>
            <a:rPr kumimoji="1" lang="ja-JP" altLang="en-US" sz="1600" kern="1200" dirty="0"/>
            <a:t>　</a:t>
          </a:r>
          <a:r>
            <a:rPr kumimoji="1" lang="ja-JP" altLang="en-US" sz="1600" kern="1200" dirty="0" smtClean="0"/>
            <a:t>　　　インターネット</a:t>
          </a:r>
          <a:r>
            <a:rPr kumimoji="1" lang="ja-JP" altLang="en-US" sz="1600" kern="1200" dirty="0"/>
            <a:t>調査　（シナリオ実験を用いる）</a:t>
          </a:r>
        </a:p>
      </dsp:txBody>
      <dsp:txXfrm>
        <a:off x="20104" y="87887"/>
        <a:ext cx="8805088" cy="371632"/>
      </dsp:txXfrm>
    </dsp:sp>
    <dsp:sp modelId="{EF1FEC27-446E-3B4C-AD44-86B413A1BEA8}">
      <dsp:nvSpPr>
        <dsp:cNvPr id="0" name=""/>
        <dsp:cNvSpPr/>
      </dsp:nvSpPr>
      <dsp:spPr>
        <a:xfrm>
          <a:off x="0" y="559179"/>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a:t>調査</a:t>
          </a:r>
          <a:r>
            <a:rPr kumimoji="1" lang="ja-JP" altLang="en-US" sz="1600" kern="1200" dirty="0" smtClean="0"/>
            <a:t>目的：</a:t>
          </a:r>
          <a:r>
            <a:rPr kumimoji="1" lang="ja-JP" altLang="en-US" sz="1600" kern="1200" dirty="0"/>
            <a:t>　</a:t>
          </a:r>
          <a:r>
            <a:rPr kumimoji="1" lang="ja-JP" altLang="en-US" sz="1600" kern="1200" dirty="0" smtClean="0"/>
            <a:t>　　　ギフト</a:t>
          </a:r>
          <a:r>
            <a:rPr kumimoji="1" lang="ja-JP" altLang="en-US" sz="1600" kern="1200" dirty="0"/>
            <a:t>受領者のインスタグラム投稿が分与者の満足度に与える影響の解明</a:t>
          </a:r>
        </a:p>
      </dsp:txBody>
      <dsp:txXfrm>
        <a:off x="20104" y="579283"/>
        <a:ext cx="8805088" cy="371632"/>
      </dsp:txXfrm>
    </dsp:sp>
    <dsp:sp modelId="{B2C70F3E-FCDE-D543-A6A5-2BEF0797FF7F}">
      <dsp:nvSpPr>
        <dsp:cNvPr id="0" name=""/>
        <dsp:cNvSpPr/>
      </dsp:nvSpPr>
      <dsp:spPr>
        <a:xfrm>
          <a:off x="0" y="1034379"/>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a:t>調査</a:t>
          </a:r>
          <a:r>
            <a:rPr kumimoji="1" lang="ja-JP" altLang="en-US" sz="1600" kern="1200" dirty="0" smtClean="0"/>
            <a:t>対象：</a:t>
          </a:r>
          <a:r>
            <a:rPr kumimoji="1" lang="ja-JP" altLang="en-US" sz="1600" kern="1200" dirty="0"/>
            <a:t>　</a:t>
          </a:r>
          <a:r>
            <a:rPr kumimoji="1" lang="ja-JP" altLang="en-US" sz="1600" kern="1200" dirty="0" smtClean="0"/>
            <a:t>　　　大学生</a:t>
          </a:r>
          <a:r>
            <a:rPr kumimoji="1" lang="ja-JP" altLang="en-US" sz="1600" kern="1200" dirty="0"/>
            <a:t>の男女</a:t>
          </a:r>
        </a:p>
      </dsp:txBody>
      <dsp:txXfrm>
        <a:off x="20104" y="1054483"/>
        <a:ext cx="8805088" cy="371632"/>
      </dsp:txXfrm>
    </dsp:sp>
    <dsp:sp modelId="{BBF5D0C6-30F9-0C40-BA64-82E424E6445C}">
      <dsp:nvSpPr>
        <dsp:cNvPr id="0" name=""/>
        <dsp:cNvSpPr/>
      </dsp:nvSpPr>
      <dsp:spPr>
        <a:xfrm>
          <a:off x="0" y="1509579"/>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just" defTabSz="711200">
            <a:lnSpc>
              <a:spcPct val="90000"/>
            </a:lnSpc>
            <a:spcBef>
              <a:spcPct val="0"/>
            </a:spcBef>
            <a:spcAft>
              <a:spcPct val="35000"/>
            </a:spcAft>
          </a:pPr>
          <a:r>
            <a:rPr kumimoji="1" lang="ja-JP" altLang="en-US" sz="1600" kern="1200" dirty="0"/>
            <a:t>調査</a:t>
          </a:r>
          <a:r>
            <a:rPr kumimoji="1" lang="ja-JP" altLang="en-US" sz="1600" kern="1200" dirty="0" smtClean="0"/>
            <a:t>期間：</a:t>
          </a:r>
          <a:r>
            <a:rPr kumimoji="1" lang="ja-JP" altLang="en-US" sz="1600" kern="1200" dirty="0"/>
            <a:t>　</a:t>
          </a:r>
          <a:r>
            <a:rPr kumimoji="1" lang="ja-JP" altLang="en-US" sz="1600" kern="1200" dirty="0" smtClean="0"/>
            <a:t>　　　１２月</a:t>
          </a:r>
          <a:r>
            <a:rPr kumimoji="1" lang="ja-JP" altLang="en-US" sz="1600" kern="1200" dirty="0"/>
            <a:t>５日（水）</a:t>
          </a:r>
          <a:r>
            <a:rPr kumimoji="1" lang="en-US" altLang="ja-JP" sz="1600" kern="1200" dirty="0" smtClean="0"/>
            <a:t>〜</a:t>
          </a:r>
          <a:r>
            <a:rPr kumimoji="1" lang="ja-JP" altLang="en-US" sz="1600" kern="1200" dirty="0" smtClean="0"/>
            <a:t>１２月８日（土）</a:t>
          </a:r>
          <a:endParaRPr kumimoji="1" lang="ja-JP" altLang="en-US" sz="1600" kern="1200" dirty="0"/>
        </a:p>
      </dsp:txBody>
      <dsp:txXfrm>
        <a:off x="20104" y="1529683"/>
        <a:ext cx="8805088" cy="371632"/>
      </dsp:txXfrm>
    </dsp:sp>
    <dsp:sp modelId="{6DAC6FDF-7051-5642-ACCE-4A5613BE4D31}">
      <dsp:nvSpPr>
        <dsp:cNvPr id="0" name=""/>
        <dsp:cNvSpPr/>
      </dsp:nvSpPr>
      <dsp:spPr>
        <a:xfrm>
          <a:off x="0" y="1984780"/>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smtClean="0"/>
            <a:t>サンプルサイズ：　総回答数２５０（</a:t>
          </a:r>
          <a:r>
            <a:rPr kumimoji="1" lang="en-US" altLang="ja-JP" sz="1600" kern="1200" dirty="0" smtClean="0"/>
            <a:t>A:124/</a:t>
          </a:r>
          <a:r>
            <a:rPr kumimoji="1" lang="en-US" altLang="ja-JP" sz="1600" kern="1200" baseline="0" dirty="0" smtClean="0"/>
            <a:t> </a:t>
          </a:r>
          <a:r>
            <a:rPr kumimoji="1" lang="en-US" altLang="ja-JP" sz="1600" kern="1200" dirty="0" smtClean="0"/>
            <a:t>B:126</a:t>
          </a:r>
          <a:r>
            <a:rPr kumimoji="1" lang="ja-JP" altLang="en-US" sz="1600" kern="1200" dirty="0" smtClean="0"/>
            <a:t>）・有効回答１０１（</a:t>
          </a:r>
          <a:r>
            <a:rPr kumimoji="1" lang="en-US" altLang="ja-JP" sz="1600" kern="1200" dirty="0" smtClean="0"/>
            <a:t>A:44/ B:</a:t>
          </a:r>
          <a:r>
            <a:rPr kumimoji="1" lang="en-US" altLang="ja-JP" sz="1600" kern="1200" dirty="0" smtClean="0">
              <a:sym typeface="Wingdings"/>
            </a:rPr>
            <a:t>57</a:t>
          </a:r>
          <a:r>
            <a:rPr kumimoji="1" lang="ja-JP" altLang="en-US" sz="1600" kern="1200" dirty="0" smtClean="0"/>
            <a:t>）</a:t>
          </a:r>
          <a:endParaRPr kumimoji="1" lang="ja-JP" altLang="en-US" sz="1600" kern="1200" dirty="0"/>
        </a:p>
      </dsp:txBody>
      <dsp:txXfrm>
        <a:off x="20104" y="2004884"/>
        <a:ext cx="8805088" cy="371632"/>
      </dsp:txXfrm>
    </dsp:sp>
    <dsp:sp modelId="{BE63D528-069E-384C-8533-C30CBB6A5A36}">
      <dsp:nvSpPr>
        <dsp:cNvPr id="0" name=""/>
        <dsp:cNvSpPr/>
      </dsp:nvSpPr>
      <dsp:spPr>
        <a:xfrm>
          <a:off x="0" y="2459980"/>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a:t>分析</a:t>
          </a:r>
          <a:r>
            <a:rPr kumimoji="1" lang="ja-JP" altLang="en-US" sz="1600" kern="1200" dirty="0" smtClean="0"/>
            <a:t>方法：</a:t>
          </a:r>
          <a:r>
            <a:rPr kumimoji="1" lang="ja-JP" altLang="en-US" sz="1600" kern="1200" dirty="0"/>
            <a:t>　</a:t>
          </a:r>
          <a:r>
            <a:rPr kumimoji="1" lang="ja-JP" altLang="en-US" sz="1600" kern="1200" dirty="0" smtClean="0"/>
            <a:t>　　　対応</a:t>
          </a:r>
          <a:r>
            <a:rPr kumimoji="1" lang="ja-JP" altLang="en-US" sz="1600" kern="1200" dirty="0"/>
            <a:t>のないｔ検定　信頼性分析</a:t>
          </a:r>
        </a:p>
      </dsp:txBody>
      <dsp:txXfrm>
        <a:off x="20104" y="2480084"/>
        <a:ext cx="8805088" cy="371632"/>
      </dsp:txXfrm>
    </dsp:sp>
    <dsp:sp modelId="{0989208E-084B-1845-9C37-4495389C14E4}">
      <dsp:nvSpPr>
        <dsp:cNvPr id="0" name=""/>
        <dsp:cNvSpPr/>
      </dsp:nvSpPr>
      <dsp:spPr>
        <a:xfrm>
          <a:off x="0" y="2935180"/>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a:t>独立</a:t>
          </a:r>
          <a:r>
            <a:rPr kumimoji="1" lang="ja-JP" altLang="en-US" sz="1600" kern="1200" dirty="0" smtClean="0"/>
            <a:t>変数：</a:t>
          </a:r>
          <a:r>
            <a:rPr kumimoji="1" lang="ja-JP" altLang="en-US" sz="1600" kern="1200" dirty="0"/>
            <a:t>　</a:t>
          </a:r>
          <a:r>
            <a:rPr kumimoji="1" lang="ja-JP" altLang="en-US" sz="1600" kern="1200" dirty="0" smtClean="0"/>
            <a:t>　　　インスタグラム</a:t>
          </a:r>
          <a:r>
            <a:rPr kumimoji="1" lang="ja-JP" altLang="en-US" sz="1600" kern="1200" dirty="0"/>
            <a:t>の投稿で獲得するいいねの数</a:t>
          </a:r>
        </a:p>
      </dsp:txBody>
      <dsp:txXfrm>
        <a:off x="20104" y="2955284"/>
        <a:ext cx="8805088" cy="371632"/>
      </dsp:txXfrm>
    </dsp:sp>
    <dsp:sp modelId="{4BCE1056-BD72-9346-AD21-4D6F40AB9986}">
      <dsp:nvSpPr>
        <dsp:cNvPr id="0" name=""/>
        <dsp:cNvSpPr/>
      </dsp:nvSpPr>
      <dsp:spPr>
        <a:xfrm>
          <a:off x="0" y="3410380"/>
          <a:ext cx="8845296" cy="41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kumimoji="1" lang="ja-JP" altLang="en-US" sz="1600" kern="1200" dirty="0"/>
            <a:t>従属</a:t>
          </a:r>
          <a:r>
            <a:rPr kumimoji="1" lang="ja-JP" altLang="en-US" sz="1600" kern="1200" dirty="0" smtClean="0"/>
            <a:t>変数：</a:t>
          </a:r>
          <a:r>
            <a:rPr kumimoji="1" lang="ja-JP" altLang="en-US" sz="1600" kern="1200" dirty="0"/>
            <a:t>　</a:t>
          </a:r>
          <a:r>
            <a:rPr kumimoji="1" lang="ja-JP" altLang="en-US" sz="1600" kern="1200" dirty="0" smtClean="0"/>
            <a:t>　　　満足度</a:t>
          </a:r>
          <a:endParaRPr kumimoji="1" lang="ja-JP" altLang="en-US" sz="1600" kern="1200" dirty="0"/>
        </a:p>
      </dsp:txBody>
      <dsp:txXfrm>
        <a:off x="20104" y="3430484"/>
        <a:ext cx="8805088" cy="37163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ACF04E-48D9-EE41-890C-7F95DCE1C1B0}">
      <dsp:nvSpPr>
        <dsp:cNvPr id="0" name=""/>
        <dsp:cNvSpPr/>
      </dsp:nvSpPr>
      <dsp:spPr>
        <a:xfrm>
          <a:off x="0" y="2079603"/>
          <a:ext cx="5486996" cy="129673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kumimoji="1" lang="ja-JP" altLang="en-US" sz="2000" kern="1200" smtClean="0"/>
            <a:t>依存度</a:t>
          </a:r>
          <a:endParaRPr kumimoji="1" lang="ja-JP" altLang="en-US" sz="2000" kern="1200"/>
        </a:p>
      </dsp:txBody>
      <dsp:txXfrm>
        <a:off x="0" y="2079603"/>
        <a:ext cx="1646098" cy="1296731"/>
      </dsp:txXfrm>
    </dsp:sp>
    <dsp:sp modelId="{0E37776B-3906-A642-BDD9-63E001FBBFB8}">
      <dsp:nvSpPr>
        <dsp:cNvPr id="0" name=""/>
        <dsp:cNvSpPr/>
      </dsp:nvSpPr>
      <dsp:spPr>
        <a:xfrm>
          <a:off x="0" y="566750"/>
          <a:ext cx="5486996" cy="129673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kumimoji="1" lang="ja-JP" altLang="en-US" sz="2000" kern="1200" smtClean="0"/>
            <a:t>投稿への</a:t>
          </a:r>
          <a:endParaRPr kumimoji="1" lang="en-US" altLang="ja-JP" sz="2000" kern="1200" dirty="0" smtClean="0"/>
        </a:p>
        <a:p>
          <a:pPr lvl="0" algn="ctr" defTabSz="889000">
            <a:lnSpc>
              <a:spcPct val="90000"/>
            </a:lnSpc>
            <a:spcBef>
              <a:spcPct val="0"/>
            </a:spcBef>
            <a:spcAft>
              <a:spcPct val="35000"/>
            </a:spcAft>
          </a:pPr>
          <a:r>
            <a:rPr kumimoji="1" lang="ja-JP" altLang="en-US" sz="2000" kern="1200" smtClean="0"/>
            <a:t>いいね数</a:t>
          </a:r>
          <a:endParaRPr kumimoji="1" lang="ja-JP" altLang="en-US" sz="2000" kern="1200"/>
        </a:p>
      </dsp:txBody>
      <dsp:txXfrm>
        <a:off x="0" y="566750"/>
        <a:ext cx="1646098" cy="1296731"/>
      </dsp:txXfrm>
    </dsp:sp>
    <dsp:sp modelId="{1B1A2B32-CFA6-4D4E-A4E4-6E7418278940}">
      <dsp:nvSpPr>
        <dsp:cNvPr id="0" name=""/>
        <dsp:cNvSpPr/>
      </dsp:nvSpPr>
      <dsp:spPr>
        <a:xfrm>
          <a:off x="2701220" y="674811"/>
          <a:ext cx="1620914" cy="1080609"/>
        </a:xfrm>
        <a:prstGeom prst="roundRect">
          <a:avLst>
            <a:gd name="adj" fmla="val 10000"/>
          </a:avLst>
        </a:prstGeom>
        <a:gradFill rotWithShape="0">
          <a:gsLst>
            <a:gs pos="0">
              <a:schemeClr val="lt1">
                <a:hueOff val="0"/>
                <a:satOff val="0"/>
                <a:lumOff val="0"/>
                <a:alphaOff val="0"/>
                <a:tint val="97000"/>
                <a:satMod val="100000"/>
                <a:lumMod val="102000"/>
              </a:schemeClr>
            </a:gs>
            <a:gs pos="50000">
              <a:schemeClr val="lt1">
                <a:hueOff val="0"/>
                <a:satOff val="0"/>
                <a:lumOff val="0"/>
                <a:alphaOff val="0"/>
                <a:shade val="100000"/>
                <a:satMod val="103000"/>
                <a:lumMod val="100000"/>
              </a:schemeClr>
            </a:gs>
            <a:gs pos="100000">
              <a:schemeClr val="l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endParaRPr kumimoji="1" lang="en-US" altLang="ja-JP" sz="1300" kern="1200" dirty="0" smtClean="0"/>
        </a:p>
        <a:p>
          <a:pPr lvl="0" algn="ctr" defTabSz="577850">
            <a:lnSpc>
              <a:spcPct val="90000"/>
            </a:lnSpc>
            <a:spcBef>
              <a:spcPct val="0"/>
            </a:spcBef>
            <a:spcAft>
              <a:spcPct val="35000"/>
            </a:spcAft>
          </a:pPr>
          <a:endParaRPr kumimoji="1" lang="en-US" altLang="ja-JP" sz="1300" kern="1200" dirty="0" smtClean="0"/>
        </a:p>
        <a:p>
          <a:pPr lvl="0" algn="ctr" defTabSz="577850">
            <a:lnSpc>
              <a:spcPct val="90000"/>
            </a:lnSpc>
            <a:spcBef>
              <a:spcPct val="0"/>
            </a:spcBef>
            <a:spcAft>
              <a:spcPct val="35000"/>
            </a:spcAft>
          </a:pPr>
          <a:endParaRPr kumimoji="1" lang="en-US" altLang="ja-JP" sz="1300" kern="1200" dirty="0" smtClean="0"/>
        </a:p>
        <a:p>
          <a:pPr lvl="0" algn="ctr" defTabSz="577850">
            <a:lnSpc>
              <a:spcPct val="90000"/>
            </a:lnSpc>
            <a:spcBef>
              <a:spcPct val="0"/>
            </a:spcBef>
            <a:spcAft>
              <a:spcPct val="35000"/>
            </a:spcAft>
          </a:pPr>
          <a:r>
            <a:rPr kumimoji="1" lang="ja-JP" altLang="en-US" sz="1400" kern="1200" smtClean="0"/>
            <a:t>いいね数が多い</a:t>
          </a:r>
          <a:endParaRPr kumimoji="1" lang="ja-JP" altLang="en-US" sz="1400" kern="1200"/>
        </a:p>
      </dsp:txBody>
      <dsp:txXfrm>
        <a:off x="2732870" y="706461"/>
        <a:ext cx="1557614" cy="1017309"/>
      </dsp:txXfrm>
    </dsp:sp>
    <dsp:sp modelId="{BFDF1DCF-62DE-124A-93AF-2D237AB83C26}">
      <dsp:nvSpPr>
        <dsp:cNvPr id="0" name=""/>
        <dsp:cNvSpPr/>
      </dsp:nvSpPr>
      <dsp:spPr>
        <a:xfrm>
          <a:off x="2458083" y="1755420"/>
          <a:ext cx="1053594" cy="432243"/>
        </a:xfrm>
        <a:custGeom>
          <a:avLst/>
          <a:gdLst/>
          <a:ahLst/>
          <a:cxnLst/>
          <a:rect l="0" t="0" r="0" b="0"/>
          <a:pathLst>
            <a:path>
              <a:moveTo>
                <a:pt x="1053594" y="0"/>
              </a:moveTo>
              <a:lnTo>
                <a:pt x="1053594" y="216121"/>
              </a:lnTo>
              <a:lnTo>
                <a:pt x="0" y="216121"/>
              </a:lnTo>
              <a:lnTo>
                <a:pt x="0" y="432243"/>
              </a:lnTo>
            </a:path>
          </a:pathLst>
        </a:custGeom>
        <a:noFill/>
        <a:ln w="6350"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A8E4FB2-F978-C448-950B-4521DABB2850}">
      <dsp:nvSpPr>
        <dsp:cNvPr id="0" name=""/>
        <dsp:cNvSpPr/>
      </dsp:nvSpPr>
      <dsp:spPr>
        <a:xfrm>
          <a:off x="1647625" y="2187664"/>
          <a:ext cx="1620914" cy="1080609"/>
        </a:xfrm>
        <a:prstGeom prst="roundRect">
          <a:avLst>
            <a:gd name="adj" fmla="val 10000"/>
          </a:avLst>
        </a:prstGeom>
        <a:gradFill rotWithShape="0">
          <a:gsLst>
            <a:gs pos="0">
              <a:schemeClr val="lt1">
                <a:hueOff val="0"/>
                <a:satOff val="0"/>
                <a:lumOff val="0"/>
                <a:alphaOff val="0"/>
                <a:tint val="97000"/>
                <a:satMod val="100000"/>
                <a:lumMod val="102000"/>
              </a:schemeClr>
            </a:gs>
            <a:gs pos="50000">
              <a:schemeClr val="lt1">
                <a:hueOff val="0"/>
                <a:satOff val="0"/>
                <a:lumOff val="0"/>
                <a:alphaOff val="0"/>
                <a:shade val="100000"/>
                <a:satMod val="103000"/>
                <a:lumMod val="100000"/>
              </a:schemeClr>
            </a:gs>
            <a:gs pos="100000">
              <a:schemeClr val="l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kumimoji="1" lang="ja-JP" altLang="en-US" sz="2000" kern="1200" smtClean="0"/>
            <a:t>高い</a:t>
          </a:r>
          <a:endParaRPr kumimoji="1" lang="ja-JP" altLang="en-US" sz="2000" kern="1200"/>
        </a:p>
      </dsp:txBody>
      <dsp:txXfrm>
        <a:off x="1679275" y="2219314"/>
        <a:ext cx="1557614" cy="1017309"/>
      </dsp:txXfrm>
    </dsp:sp>
    <dsp:sp modelId="{BC3FA3F0-EDCD-A943-87AE-9EDCE1D3D478}">
      <dsp:nvSpPr>
        <dsp:cNvPr id="0" name=""/>
        <dsp:cNvSpPr/>
      </dsp:nvSpPr>
      <dsp:spPr>
        <a:xfrm>
          <a:off x="3511677" y="1755420"/>
          <a:ext cx="1053594" cy="432243"/>
        </a:xfrm>
        <a:custGeom>
          <a:avLst/>
          <a:gdLst/>
          <a:ahLst/>
          <a:cxnLst/>
          <a:rect l="0" t="0" r="0" b="0"/>
          <a:pathLst>
            <a:path>
              <a:moveTo>
                <a:pt x="0" y="0"/>
              </a:moveTo>
              <a:lnTo>
                <a:pt x="0" y="216121"/>
              </a:lnTo>
              <a:lnTo>
                <a:pt x="1053594" y="216121"/>
              </a:lnTo>
              <a:lnTo>
                <a:pt x="1053594" y="432243"/>
              </a:lnTo>
            </a:path>
          </a:pathLst>
        </a:custGeom>
        <a:noFill/>
        <a:ln w="6350"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EBA51FE-1409-574A-BDAC-3B0F1B031A2A}">
      <dsp:nvSpPr>
        <dsp:cNvPr id="0" name=""/>
        <dsp:cNvSpPr/>
      </dsp:nvSpPr>
      <dsp:spPr>
        <a:xfrm>
          <a:off x="3754814" y="2187664"/>
          <a:ext cx="1620914" cy="1080609"/>
        </a:xfrm>
        <a:prstGeom prst="roundRect">
          <a:avLst>
            <a:gd name="adj" fmla="val 10000"/>
          </a:avLst>
        </a:prstGeom>
        <a:gradFill rotWithShape="0">
          <a:gsLst>
            <a:gs pos="0">
              <a:schemeClr val="lt1">
                <a:hueOff val="0"/>
                <a:satOff val="0"/>
                <a:lumOff val="0"/>
                <a:alphaOff val="0"/>
                <a:tint val="97000"/>
                <a:satMod val="100000"/>
                <a:lumMod val="102000"/>
              </a:schemeClr>
            </a:gs>
            <a:gs pos="50000">
              <a:schemeClr val="lt1">
                <a:hueOff val="0"/>
                <a:satOff val="0"/>
                <a:lumOff val="0"/>
                <a:alphaOff val="0"/>
                <a:shade val="100000"/>
                <a:satMod val="103000"/>
                <a:lumMod val="100000"/>
              </a:schemeClr>
            </a:gs>
            <a:gs pos="100000">
              <a:schemeClr val="l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kumimoji="1" lang="ja-JP" altLang="en-US" sz="2000" kern="1200" smtClean="0"/>
            <a:t>低い</a:t>
          </a:r>
          <a:endParaRPr kumimoji="1" lang="ja-JP" altLang="en-US" sz="2000" kern="1200"/>
        </a:p>
      </dsp:txBody>
      <dsp:txXfrm>
        <a:off x="3786464" y="2219314"/>
        <a:ext cx="1557614" cy="10173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ACF04E-48D9-EE41-890C-7F95DCE1C1B0}">
      <dsp:nvSpPr>
        <dsp:cNvPr id="0" name=""/>
        <dsp:cNvSpPr/>
      </dsp:nvSpPr>
      <dsp:spPr>
        <a:xfrm>
          <a:off x="0" y="2079603"/>
          <a:ext cx="5486996" cy="129673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kumimoji="1" lang="ja-JP" altLang="en-US" sz="2000" kern="1200" smtClean="0"/>
            <a:t>依存度</a:t>
          </a:r>
          <a:endParaRPr kumimoji="1" lang="ja-JP" altLang="en-US" sz="2000" kern="1200"/>
        </a:p>
      </dsp:txBody>
      <dsp:txXfrm>
        <a:off x="0" y="2079603"/>
        <a:ext cx="1646098" cy="1296731"/>
      </dsp:txXfrm>
    </dsp:sp>
    <dsp:sp modelId="{0E37776B-3906-A642-BDD9-63E001FBBFB8}">
      <dsp:nvSpPr>
        <dsp:cNvPr id="0" name=""/>
        <dsp:cNvSpPr/>
      </dsp:nvSpPr>
      <dsp:spPr>
        <a:xfrm>
          <a:off x="0" y="566750"/>
          <a:ext cx="5486996" cy="129673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kumimoji="1" lang="ja-JP" altLang="en-US" sz="2000" kern="1200" smtClean="0"/>
            <a:t>投稿への</a:t>
          </a:r>
          <a:endParaRPr kumimoji="1" lang="en-US" altLang="ja-JP" sz="2000" kern="1200" dirty="0" smtClean="0"/>
        </a:p>
        <a:p>
          <a:pPr lvl="0" algn="ctr" defTabSz="889000">
            <a:lnSpc>
              <a:spcPct val="90000"/>
            </a:lnSpc>
            <a:spcBef>
              <a:spcPct val="0"/>
            </a:spcBef>
            <a:spcAft>
              <a:spcPct val="35000"/>
            </a:spcAft>
          </a:pPr>
          <a:r>
            <a:rPr kumimoji="1" lang="ja-JP" altLang="en-US" sz="2000" kern="1200" smtClean="0"/>
            <a:t>いいね数</a:t>
          </a:r>
          <a:endParaRPr kumimoji="1" lang="ja-JP" altLang="en-US" sz="2000" kern="1200"/>
        </a:p>
      </dsp:txBody>
      <dsp:txXfrm>
        <a:off x="0" y="566750"/>
        <a:ext cx="1646098" cy="1296731"/>
      </dsp:txXfrm>
    </dsp:sp>
    <dsp:sp modelId="{1B1A2B32-CFA6-4D4E-A4E4-6E7418278940}">
      <dsp:nvSpPr>
        <dsp:cNvPr id="0" name=""/>
        <dsp:cNvSpPr/>
      </dsp:nvSpPr>
      <dsp:spPr>
        <a:xfrm>
          <a:off x="2701220" y="674811"/>
          <a:ext cx="1620914" cy="1080609"/>
        </a:xfrm>
        <a:prstGeom prst="roundRect">
          <a:avLst>
            <a:gd name="adj" fmla="val 10000"/>
          </a:avLst>
        </a:prstGeom>
        <a:gradFill rotWithShape="0">
          <a:gsLst>
            <a:gs pos="0">
              <a:schemeClr val="lt1">
                <a:hueOff val="0"/>
                <a:satOff val="0"/>
                <a:lumOff val="0"/>
                <a:alphaOff val="0"/>
                <a:tint val="97000"/>
                <a:satMod val="100000"/>
                <a:lumMod val="102000"/>
              </a:schemeClr>
            </a:gs>
            <a:gs pos="50000">
              <a:schemeClr val="lt1">
                <a:hueOff val="0"/>
                <a:satOff val="0"/>
                <a:lumOff val="0"/>
                <a:alphaOff val="0"/>
                <a:shade val="100000"/>
                <a:satMod val="103000"/>
                <a:lumMod val="100000"/>
              </a:schemeClr>
            </a:gs>
            <a:gs pos="100000">
              <a:schemeClr val="l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endParaRPr kumimoji="1" lang="en-US" altLang="ja-JP" sz="1300" kern="1200" dirty="0" smtClean="0"/>
        </a:p>
        <a:p>
          <a:pPr lvl="0" algn="ctr" defTabSz="577850">
            <a:lnSpc>
              <a:spcPct val="90000"/>
            </a:lnSpc>
            <a:spcBef>
              <a:spcPct val="0"/>
            </a:spcBef>
            <a:spcAft>
              <a:spcPct val="35000"/>
            </a:spcAft>
          </a:pPr>
          <a:endParaRPr kumimoji="1" lang="en-US" altLang="ja-JP" sz="1300" kern="1200" dirty="0" smtClean="0"/>
        </a:p>
        <a:p>
          <a:pPr lvl="0" algn="ctr" defTabSz="577850">
            <a:lnSpc>
              <a:spcPct val="90000"/>
            </a:lnSpc>
            <a:spcBef>
              <a:spcPct val="0"/>
            </a:spcBef>
            <a:spcAft>
              <a:spcPct val="35000"/>
            </a:spcAft>
          </a:pPr>
          <a:endParaRPr kumimoji="1" lang="en-US" altLang="ja-JP" sz="1300" kern="1200" dirty="0" smtClean="0"/>
        </a:p>
        <a:p>
          <a:pPr lvl="0" algn="ctr" defTabSz="577850">
            <a:lnSpc>
              <a:spcPct val="90000"/>
            </a:lnSpc>
            <a:spcBef>
              <a:spcPct val="0"/>
            </a:spcBef>
            <a:spcAft>
              <a:spcPct val="35000"/>
            </a:spcAft>
          </a:pPr>
          <a:r>
            <a:rPr kumimoji="1" lang="ja-JP" altLang="en-US" sz="1400" kern="1200" smtClean="0"/>
            <a:t>いいね数が多い</a:t>
          </a:r>
          <a:endParaRPr kumimoji="1" lang="ja-JP" altLang="en-US" sz="1400" kern="1200"/>
        </a:p>
      </dsp:txBody>
      <dsp:txXfrm>
        <a:off x="2732870" y="706461"/>
        <a:ext cx="1557614" cy="1017309"/>
      </dsp:txXfrm>
    </dsp:sp>
    <dsp:sp modelId="{BFDF1DCF-62DE-124A-93AF-2D237AB83C26}">
      <dsp:nvSpPr>
        <dsp:cNvPr id="0" name=""/>
        <dsp:cNvSpPr/>
      </dsp:nvSpPr>
      <dsp:spPr>
        <a:xfrm>
          <a:off x="2458083" y="1755420"/>
          <a:ext cx="1053594" cy="432243"/>
        </a:xfrm>
        <a:custGeom>
          <a:avLst/>
          <a:gdLst/>
          <a:ahLst/>
          <a:cxnLst/>
          <a:rect l="0" t="0" r="0" b="0"/>
          <a:pathLst>
            <a:path>
              <a:moveTo>
                <a:pt x="1053594" y="0"/>
              </a:moveTo>
              <a:lnTo>
                <a:pt x="1053594" y="216121"/>
              </a:lnTo>
              <a:lnTo>
                <a:pt x="0" y="216121"/>
              </a:lnTo>
              <a:lnTo>
                <a:pt x="0" y="432243"/>
              </a:lnTo>
            </a:path>
          </a:pathLst>
        </a:custGeom>
        <a:noFill/>
        <a:ln w="6350"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A8E4FB2-F978-C448-950B-4521DABB2850}">
      <dsp:nvSpPr>
        <dsp:cNvPr id="0" name=""/>
        <dsp:cNvSpPr/>
      </dsp:nvSpPr>
      <dsp:spPr>
        <a:xfrm>
          <a:off x="1647625" y="2187664"/>
          <a:ext cx="1620914" cy="1080609"/>
        </a:xfrm>
        <a:prstGeom prst="roundRect">
          <a:avLst>
            <a:gd name="adj" fmla="val 10000"/>
          </a:avLst>
        </a:prstGeom>
        <a:gradFill rotWithShape="0">
          <a:gsLst>
            <a:gs pos="0">
              <a:schemeClr val="lt1">
                <a:hueOff val="0"/>
                <a:satOff val="0"/>
                <a:lumOff val="0"/>
                <a:alphaOff val="0"/>
                <a:tint val="97000"/>
                <a:satMod val="100000"/>
                <a:lumMod val="102000"/>
              </a:schemeClr>
            </a:gs>
            <a:gs pos="50000">
              <a:schemeClr val="lt1">
                <a:hueOff val="0"/>
                <a:satOff val="0"/>
                <a:lumOff val="0"/>
                <a:alphaOff val="0"/>
                <a:shade val="100000"/>
                <a:satMod val="103000"/>
                <a:lumMod val="100000"/>
              </a:schemeClr>
            </a:gs>
            <a:gs pos="100000">
              <a:schemeClr val="l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kumimoji="1" lang="ja-JP" altLang="en-US" sz="2000" kern="1200" smtClean="0"/>
            <a:t>高い</a:t>
          </a:r>
          <a:endParaRPr kumimoji="1" lang="ja-JP" altLang="en-US" sz="2000" kern="1200"/>
        </a:p>
      </dsp:txBody>
      <dsp:txXfrm>
        <a:off x="1679275" y="2219314"/>
        <a:ext cx="1557614" cy="1017309"/>
      </dsp:txXfrm>
    </dsp:sp>
    <dsp:sp modelId="{BC3FA3F0-EDCD-A943-87AE-9EDCE1D3D478}">
      <dsp:nvSpPr>
        <dsp:cNvPr id="0" name=""/>
        <dsp:cNvSpPr/>
      </dsp:nvSpPr>
      <dsp:spPr>
        <a:xfrm>
          <a:off x="3511677" y="1755420"/>
          <a:ext cx="1053594" cy="432243"/>
        </a:xfrm>
        <a:custGeom>
          <a:avLst/>
          <a:gdLst/>
          <a:ahLst/>
          <a:cxnLst/>
          <a:rect l="0" t="0" r="0" b="0"/>
          <a:pathLst>
            <a:path>
              <a:moveTo>
                <a:pt x="0" y="0"/>
              </a:moveTo>
              <a:lnTo>
                <a:pt x="0" y="216121"/>
              </a:lnTo>
              <a:lnTo>
                <a:pt x="1053594" y="216121"/>
              </a:lnTo>
              <a:lnTo>
                <a:pt x="1053594" y="432243"/>
              </a:lnTo>
            </a:path>
          </a:pathLst>
        </a:custGeom>
        <a:noFill/>
        <a:ln w="6350"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EBA51FE-1409-574A-BDAC-3B0F1B031A2A}">
      <dsp:nvSpPr>
        <dsp:cNvPr id="0" name=""/>
        <dsp:cNvSpPr/>
      </dsp:nvSpPr>
      <dsp:spPr>
        <a:xfrm>
          <a:off x="3754814" y="2187664"/>
          <a:ext cx="1620914" cy="1080609"/>
        </a:xfrm>
        <a:prstGeom prst="roundRect">
          <a:avLst>
            <a:gd name="adj" fmla="val 10000"/>
          </a:avLst>
        </a:prstGeom>
        <a:gradFill rotWithShape="0">
          <a:gsLst>
            <a:gs pos="0">
              <a:schemeClr val="lt1">
                <a:hueOff val="0"/>
                <a:satOff val="0"/>
                <a:lumOff val="0"/>
                <a:alphaOff val="0"/>
                <a:tint val="97000"/>
                <a:satMod val="100000"/>
                <a:lumMod val="102000"/>
              </a:schemeClr>
            </a:gs>
            <a:gs pos="50000">
              <a:schemeClr val="lt1">
                <a:hueOff val="0"/>
                <a:satOff val="0"/>
                <a:lumOff val="0"/>
                <a:alphaOff val="0"/>
                <a:shade val="100000"/>
                <a:satMod val="103000"/>
                <a:lumMod val="100000"/>
              </a:schemeClr>
            </a:gs>
            <a:gs pos="100000">
              <a:schemeClr val="l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kumimoji="1" lang="ja-JP" altLang="en-US" sz="2000" kern="1200" smtClean="0"/>
            <a:t>低い</a:t>
          </a:r>
          <a:endParaRPr kumimoji="1" lang="ja-JP" altLang="en-US" sz="2000" kern="1200"/>
        </a:p>
      </dsp:txBody>
      <dsp:txXfrm>
        <a:off x="3786464" y="2219314"/>
        <a:ext cx="1557614" cy="101730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C1F4A4-D61B-CC41-A785-E55C1ABAC2DF}">
      <dsp:nvSpPr>
        <dsp:cNvPr id="0" name=""/>
        <dsp:cNvSpPr/>
      </dsp:nvSpPr>
      <dsp:spPr>
        <a:xfrm>
          <a:off x="37" y="8815"/>
          <a:ext cx="3611987" cy="6336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kumimoji="1" lang="ja-JP" altLang="en-US" sz="2400" kern="1200" dirty="0" smtClean="0"/>
            <a:t>調査</a:t>
          </a:r>
          <a:r>
            <a:rPr kumimoji="1" lang="en-US" altLang="ja-JP" sz="2400" kern="1200" dirty="0" smtClean="0"/>
            <a:t>A</a:t>
          </a:r>
          <a:endParaRPr kumimoji="1" lang="ja-JP" altLang="en-US" sz="2400" kern="1200" dirty="0"/>
        </a:p>
      </dsp:txBody>
      <dsp:txXfrm>
        <a:off x="37" y="8815"/>
        <a:ext cx="3611987" cy="633600"/>
      </dsp:txXfrm>
    </dsp:sp>
    <dsp:sp modelId="{1886D12E-E097-0440-8843-DB784678FCD0}">
      <dsp:nvSpPr>
        <dsp:cNvPr id="0" name=""/>
        <dsp:cNvSpPr/>
      </dsp:nvSpPr>
      <dsp:spPr>
        <a:xfrm>
          <a:off x="37" y="642416"/>
          <a:ext cx="3611987" cy="175130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100000"/>
            </a:lnSpc>
            <a:spcBef>
              <a:spcPct val="0"/>
            </a:spcBef>
            <a:spcAft>
              <a:spcPct val="15000"/>
            </a:spcAft>
            <a:buChar char="••"/>
          </a:pPr>
          <a:r>
            <a:rPr kumimoji="1" lang="ja-JP" altLang="en-US" sz="2200" kern="1200" dirty="0" smtClean="0"/>
            <a:t>その投稿には、普段あなたが獲得するよりも</a:t>
          </a:r>
          <a:r>
            <a:rPr kumimoji="1" lang="ja-JP" altLang="en-US" sz="2200" u="none" kern="1200" dirty="0" smtClean="0">
              <a:solidFill>
                <a:srgbClr val="FF0000"/>
              </a:solidFill>
            </a:rPr>
            <a:t>かなり多くのいいね</a:t>
          </a:r>
          <a:r>
            <a:rPr kumimoji="1" lang="ja-JP" altLang="en-US" sz="2200" u="none" kern="1200" dirty="0" smtClean="0">
              <a:solidFill>
                <a:schemeClr val="tx1"/>
              </a:solidFill>
            </a:rPr>
            <a:t>が</a:t>
          </a:r>
          <a:r>
            <a:rPr kumimoji="1" lang="ja-JP" altLang="en-US" sz="2200" kern="1200" dirty="0" smtClean="0">
              <a:solidFill>
                <a:schemeClr val="tx1"/>
              </a:solidFill>
            </a:rPr>
            <a:t>ついて</a:t>
          </a:r>
          <a:r>
            <a:rPr kumimoji="1" lang="ja-JP" altLang="en-US" sz="2200" kern="1200" dirty="0" smtClean="0"/>
            <a:t>いました。</a:t>
          </a:r>
          <a:endParaRPr kumimoji="1" lang="ja-JP" altLang="en-US" sz="2200" kern="1200" dirty="0"/>
        </a:p>
      </dsp:txBody>
      <dsp:txXfrm>
        <a:off x="37" y="642416"/>
        <a:ext cx="3611987" cy="1751309"/>
      </dsp:txXfrm>
    </dsp:sp>
    <dsp:sp modelId="{A5718EA8-7D77-6746-B358-5C01981D2721}">
      <dsp:nvSpPr>
        <dsp:cNvPr id="0" name=""/>
        <dsp:cNvSpPr/>
      </dsp:nvSpPr>
      <dsp:spPr>
        <a:xfrm>
          <a:off x="4117739" y="0"/>
          <a:ext cx="3611987" cy="6336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kumimoji="1" lang="ja-JP" altLang="en-US" sz="2400" kern="1200" dirty="0" smtClean="0"/>
            <a:t>調査</a:t>
          </a:r>
          <a:r>
            <a:rPr kumimoji="1" lang="en-US" altLang="ja-JP" sz="2400" kern="1200" dirty="0" smtClean="0"/>
            <a:t>B</a:t>
          </a:r>
          <a:endParaRPr kumimoji="1" lang="ja-JP" altLang="en-US" sz="2400" kern="1200" dirty="0"/>
        </a:p>
      </dsp:txBody>
      <dsp:txXfrm>
        <a:off x="4117739" y="0"/>
        <a:ext cx="3611987" cy="633600"/>
      </dsp:txXfrm>
    </dsp:sp>
    <dsp:sp modelId="{3192D6E8-7103-9B4A-AF6F-A35EA86821AB}">
      <dsp:nvSpPr>
        <dsp:cNvPr id="0" name=""/>
        <dsp:cNvSpPr/>
      </dsp:nvSpPr>
      <dsp:spPr>
        <a:xfrm>
          <a:off x="4117703" y="642416"/>
          <a:ext cx="3611987" cy="175130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100000"/>
            </a:lnSpc>
            <a:spcBef>
              <a:spcPct val="0"/>
            </a:spcBef>
            <a:spcAft>
              <a:spcPct val="15000"/>
            </a:spcAft>
            <a:buChar char="••"/>
          </a:pPr>
          <a:r>
            <a:rPr kumimoji="1" lang="ja-JP" altLang="en-US" sz="2200" kern="1200" dirty="0" smtClean="0"/>
            <a:t>その投稿の</a:t>
          </a:r>
          <a:r>
            <a:rPr kumimoji="1" lang="ja-JP" altLang="en-US" sz="2200" u="none" kern="1200" dirty="0" smtClean="0">
              <a:solidFill>
                <a:srgbClr val="FF0000"/>
              </a:solidFill>
            </a:rPr>
            <a:t>いいねの数</a:t>
          </a:r>
          <a:r>
            <a:rPr kumimoji="1" lang="ja-JP" altLang="en-US" sz="2200" kern="1200" dirty="0" smtClean="0"/>
            <a:t>は、普段あなたが獲得するよりも、</a:t>
          </a:r>
          <a:r>
            <a:rPr kumimoji="1" lang="ja-JP" altLang="en-US" sz="2200" u="none" kern="1200" dirty="0" smtClean="0">
              <a:solidFill>
                <a:srgbClr val="FF0000"/>
              </a:solidFill>
            </a:rPr>
            <a:t>かなり少ない数</a:t>
          </a:r>
          <a:r>
            <a:rPr kumimoji="1" lang="ja-JP" altLang="en-US" sz="2200" kern="1200" dirty="0" smtClean="0"/>
            <a:t>でした。</a:t>
          </a:r>
          <a:endParaRPr kumimoji="1" lang="ja-JP" altLang="en-US" sz="2200" kern="1200" dirty="0"/>
        </a:p>
      </dsp:txBody>
      <dsp:txXfrm>
        <a:off x="4117703" y="642416"/>
        <a:ext cx="3611987" cy="175130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480FBB-4B4B-6448-AF18-FE8A50C21137}">
      <dsp:nvSpPr>
        <dsp:cNvPr id="0" name=""/>
        <dsp:cNvSpPr/>
      </dsp:nvSpPr>
      <dsp:spPr>
        <a:xfrm>
          <a:off x="237289" y="0"/>
          <a:ext cx="2176544" cy="295751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ja-JP" altLang="en-US" sz="2400" kern="1200" dirty="0" smtClean="0"/>
            <a:t>独立変数</a:t>
          </a:r>
          <a:endParaRPr lang="ja-JP" altLang="en-US" sz="2400" kern="1200" dirty="0"/>
        </a:p>
      </dsp:txBody>
      <dsp:txXfrm>
        <a:off x="237289" y="0"/>
        <a:ext cx="2176544" cy="887253"/>
      </dsp:txXfrm>
    </dsp:sp>
    <dsp:sp modelId="{62923EC3-AB9C-2640-AEC6-834A2CA5F773}">
      <dsp:nvSpPr>
        <dsp:cNvPr id="0" name=""/>
        <dsp:cNvSpPr/>
      </dsp:nvSpPr>
      <dsp:spPr>
        <a:xfrm>
          <a:off x="2776591" y="0"/>
          <a:ext cx="2176544" cy="295751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ja-JP" altLang="en-US" sz="2400" kern="1200" dirty="0" smtClean="0"/>
            <a:t>従属変数</a:t>
          </a:r>
          <a:endParaRPr lang="ja-JP" altLang="en-US" sz="2400" kern="1200" dirty="0"/>
        </a:p>
      </dsp:txBody>
      <dsp:txXfrm>
        <a:off x="2776591" y="0"/>
        <a:ext cx="2176544" cy="887253"/>
      </dsp:txXfrm>
    </dsp:sp>
    <dsp:sp modelId="{54F4318B-84B4-E347-B12B-99932DB80D66}">
      <dsp:nvSpPr>
        <dsp:cNvPr id="0" name=""/>
        <dsp:cNvSpPr/>
      </dsp:nvSpPr>
      <dsp:spPr>
        <a:xfrm>
          <a:off x="5315893" y="0"/>
          <a:ext cx="2176544" cy="295751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ja-JP" altLang="en-US" sz="2400" kern="1200" dirty="0" smtClean="0"/>
            <a:t>検定方法</a:t>
          </a:r>
          <a:endParaRPr lang="ja-JP" altLang="en-US" sz="2400" kern="1200" dirty="0"/>
        </a:p>
      </dsp:txBody>
      <dsp:txXfrm>
        <a:off x="5315893" y="0"/>
        <a:ext cx="2176544" cy="887253"/>
      </dsp:txXfrm>
    </dsp:sp>
    <dsp:sp modelId="{C9B54256-CF98-B549-B3A0-B5BECCA6A9FD}">
      <dsp:nvSpPr>
        <dsp:cNvPr id="0" name=""/>
        <dsp:cNvSpPr/>
      </dsp:nvSpPr>
      <dsp:spPr>
        <a:xfrm>
          <a:off x="5497272" y="1409786"/>
          <a:ext cx="1813787" cy="906893"/>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kumimoji="1" lang="ja-JP" altLang="en-US" sz="1800" kern="1200" dirty="0" smtClean="0"/>
            <a:t>対応なしのｔ検定</a:t>
          </a:r>
          <a:endParaRPr lang="ja-JP" altLang="en-US" sz="1800" b="1" kern="1200" dirty="0"/>
        </a:p>
      </dsp:txBody>
      <dsp:txXfrm>
        <a:off x="5523834" y="1436348"/>
        <a:ext cx="1760663" cy="853769"/>
      </dsp:txXfrm>
    </dsp:sp>
    <dsp:sp modelId="{29FC6E0E-83A3-4148-A14B-CC128074B7EA}">
      <dsp:nvSpPr>
        <dsp:cNvPr id="0" name=""/>
        <dsp:cNvSpPr/>
      </dsp:nvSpPr>
      <dsp:spPr>
        <a:xfrm rot="10800000">
          <a:off x="4771757" y="1835635"/>
          <a:ext cx="725514" cy="55195"/>
        </a:xfrm>
        <a:custGeom>
          <a:avLst/>
          <a:gdLst/>
          <a:ahLst/>
          <a:cxnLst/>
          <a:rect l="0" t="0" r="0" b="0"/>
          <a:pathLst>
            <a:path>
              <a:moveTo>
                <a:pt x="0" y="27597"/>
              </a:moveTo>
              <a:lnTo>
                <a:pt x="725514" y="27597"/>
              </a:lnTo>
            </a:path>
          </a:pathLst>
        </a:custGeom>
        <a:noFill/>
        <a:ln w="635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ja-JP" altLang="en-US" sz="500" kern="1200"/>
        </a:p>
      </dsp:txBody>
      <dsp:txXfrm rot="10800000">
        <a:off x="5116377" y="1845095"/>
        <a:ext cx="36275" cy="36275"/>
      </dsp:txXfrm>
    </dsp:sp>
    <dsp:sp modelId="{F919DEAF-F924-3A4D-8E53-7D4156E4AC4F}">
      <dsp:nvSpPr>
        <dsp:cNvPr id="0" name=""/>
        <dsp:cNvSpPr/>
      </dsp:nvSpPr>
      <dsp:spPr>
        <a:xfrm>
          <a:off x="2957970" y="1409786"/>
          <a:ext cx="1813787" cy="906893"/>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kumimoji="1" lang="ja-JP" altLang="en-US" sz="1800" kern="1200" dirty="0" smtClean="0"/>
            <a:t>獲得したいいねの数で得られる満足度</a:t>
          </a:r>
          <a:endParaRPr lang="ja-JP" altLang="en-US" sz="1800" kern="1200" dirty="0"/>
        </a:p>
      </dsp:txBody>
      <dsp:txXfrm>
        <a:off x="2984532" y="1436348"/>
        <a:ext cx="1760663" cy="853769"/>
      </dsp:txXfrm>
    </dsp:sp>
    <dsp:sp modelId="{1EBD34E7-89A1-0C41-9B6D-C2D1868869EF}">
      <dsp:nvSpPr>
        <dsp:cNvPr id="0" name=""/>
        <dsp:cNvSpPr/>
      </dsp:nvSpPr>
      <dsp:spPr>
        <a:xfrm rot="12942401">
          <a:off x="2148475" y="1574903"/>
          <a:ext cx="893474" cy="55195"/>
        </a:xfrm>
        <a:custGeom>
          <a:avLst/>
          <a:gdLst/>
          <a:ahLst/>
          <a:cxnLst/>
          <a:rect l="0" t="0" r="0" b="0"/>
          <a:pathLst>
            <a:path>
              <a:moveTo>
                <a:pt x="0" y="27597"/>
              </a:moveTo>
              <a:lnTo>
                <a:pt x="893474" y="27597"/>
              </a:lnTo>
            </a:path>
          </a:pathLst>
        </a:custGeom>
        <a:noFill/>
        <a:ln w="6350"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ja-JP" altLang="en-US" sz="500" kern="1200"/>
        </a:p>
      </dsp:txBody>
      <dsp:txXfrm rot="10800000">
        <a:off x="2572876" y="1580164"/>
        <a:ext cx="44673" cy="44673"/>
      </dsp:txXfrm>
    </dsp:sp>
    <dsp:sp modelId="{EFCEF990-574F-BC41-BA34-AB5ADE210154}">
      <dsp:nvSpPr>
        <dsp:cNvPr id="0" name=""/>
        <dsp:cNvSpPr/>
      </dsp:nvSpPr>
      <dsp:spPr>
        <a:xfrm>
          <a:off x="418668" y="888322"/>
          <a:ext cx="1813787" cy="906893"/>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kumimoji="1" lang="ja-JP" altLang="en-US" sz="1800" kern="1200" dirty="0" smtClean="0"/>
            <a:t>投稿で獲得したいいねが多いグループ（</a:t>
          </a:r>
          <a:r>
            <a:rPr kumimoji="1" lang="en-US" altLang="ja-JP" sz="1800" kern="1200" dirty="0" smtClean="0"/>
            <a:t>A</a:t>
          </a:r>
          <a:r>
            <a:rPr kumimoji="1" lang="ja-JP" altLang="en-US" sz="1800" kern="1200" dirty="0" smtClean="0"/>
            <a:t>）</a:t>
          </a:r>
          <a:endParaRPr lang="ja-JP" altLang="en-US" sz="1800" kern="1200" dirty="0"/>
        </a:p>
      </dsp:txBody>
      <dsp:txXfrm>
        <a:off x="445230" y="914884"/>
        <a:ext cx="1760663" cy="853769"/>
      </dsp:txXfrm>
    </dsp:sp>
    <dsp:sp modelId="{78445F91-9E91-7645-9682-D1AB592337B0}">
      <dsp:nvSpPr>
        <dsp:cNvPr id="0" name=""/>
        <dsp:cNvSpPr/>
      </dsp:nvSpPr>
      <dsp:spPr>
        <a:xfrm rot="8657599">
          <a:off x="2148475" y="2096367"/>
          <a:ext cx="893474" cy="55195"/>
        </a:xfrm>
        <a:custGeom>
          <a:avLst/>
          <a:gdLst/>
          <a:ahLst/>
          <a:cxnLst/>
          <a:rect l="0" t="0" r="0" b="0"/>
          <a:pathLst>
            <a:path>
              <a:moveTo>
                <a:pt x="0" y="27597"/>
              </a:moveTo>
              <a:lnTo>
                <a:pt x="893474" y="27597"/>
              </a:lnTo>
            </a:path>
          </a:pathLst>
        </a:custGeom>
        <a:noFill/>
        <a:ln w="6350"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ja-JP" altLang="en-US" sz="500" kern="1200"/>
        </a:p>
      </dsp:txBody>
      <dsp:txXfrm rot="10800000">
        <a:off x="2572876" y="2101628"/>
        <a:ext cx="44673" cy="44673"/>
      </dsp:txXfrm>
    </dsp:sp>
    <dsp:sp modelId="{193909FC-1E11-AA4A-BECF-94998CB8BE11}">
      <dsp:nvSpPr>
        <dsp:cNvPr id="0" name=""/>
        <dsp:cNvSpPr/>
      </dsp:nvSpPr>
      <dsp:spPr>
        <a:xfrm>
          <a:off x="418668" y="1931250"/>
          <a:ext cx="1813787" cy="906893"/>
        </a:xfrm>
        <a:prstGeom prst="roundRect">
          <a:avLst>
            <a:gd name="adj" fmla="val 10000"/>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kumimoji="1" lang="ja-JP" altLang="en-US" sz="1800" kern="1200" dirty="0" smtClean="0"/>
            <a:t>投稿で獲得したいいねが少ないグループ（</a:t>
          </a:r>
          <a:r>
            <a:rPr kumimoji="1" lang="en-US" altLang="ja-JP" sz="1800" kern="1200" dirty="0" smtClean="0"/>
            <a:t>B</a:t>
          </a:r>
          <a:r>
            <a:rPr kumimoji="1" lang="ja-JP" altLang="en-US" sz="1800" kern="1200" dirty="0" smtClean="0"/>
            <a:t>）</a:t>
          </a:r>
          <a:endParaRPr lang="ja-JP" altLang="en-US" sz="1800" kern="1200" dirty="0"/>
        </a:p>
      </dsp:txBody>
      <dsp:txXfrm>
        <a:off x="445230" y="1957812"/>
        <a:ext cx="1760663" cy="85376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7" name="Date Placeholder 6"/>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238758997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719802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2642314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3106718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7" name="Date Placeholder 6"/>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178220432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8" name="Date Placeholder 7"/>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9" name="Footer Placeholder 8"/>
          <p:cNvSpPr>
            <a:spLocks noGrp="1"/>
          </p:cNvSpPr>
          <p:nvPr>
            <p:ph type="ftr" sz="quarter" idx="11"/>
          </p:nvPr>
        </p:nvSpPr>
        <p:spPr/>
        <p:txBody>
          <a:bodyPr/>
          <a:lstStyle/>
          <a:p>
            <a:endParaRPr kumimoji="1" lang="ja-JP" altLang="en-US"/>
          </a:p>
        </p:txBody>
      </p:sp>
      <p:sp>
        <p:nvSpPr>
          <p:cNvPr id="10" name="Slide Number Placeholder 9"/>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12953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583436" y="3143250"/>
            <a:ext cx="4270248" cy="25967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7" name="Date Placeholder 6"/>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
        <p:nvSpPr>
          <p:cNvPr id="10" name="Title 9"/>
          <p:cNvSpPr>
            <a:spLocks noGrp="1"/>
          </p:cNvSpPr>
          <p:nvPr>
            <p:ph type="title"/>
          </p:nvPr>
        </p:nvSpPr>
        <p:spPr/>
        <p:txBody>
          <a:bodyPr/>
          <a:lstStyle/>
          <a:p>
            <a:r>
              <a:rPr lang="ja-JP" altLang="en-US"/>
              <a:t>マスター タイトルの書式設定</a:t>
            </a:r>
            <a:endParaRPr lang="en-US" dirty="0"/>
          </a:p>
        </p:txBody>
      </p:sp>
    </p:spTree>
    <p:extLst>
      <p:ext uri="{BB962C8B-B14F-4D97-AF65-F5344CB8AC3E}">
        <p14:creationId xmlns:p14="http://schemas.microsoft.com/office/powerpoint/2010/main" val="3736694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3695622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4135169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9" name="Date Placeholder 8"/>
          <p:cNvSpPr>
            <a:spLocks noGrp="1"/>
          </p:cNvSpPr>
          <p:nvPr>
            <p:ph type="dt" sz="half" idx="10"/>
          </p:nvPr>
        </p:nvSpPr>
        <p:spPr/>
        <p:txBody>
          <a:bodyPr/>
          <a:lstStyle/>
          <a:p>
            <a:fld id="{25A17C71-9C51-4DD1-AAE3-66F9263244B4}" type="datetimeFigureOut">
              <a:rPr kumimoji="1" lang="ja-JP" altLang="en-US" smtClean="0"/>
              <a:t>2018/12/12</a:t>
            </a:fld>
            <a:endParaRPr kumimoji="1" lang="ja-JP" alt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kumimoji="1" lang="ja-JP" altLang="en-US"/>
          </a:p>
        </p:txBody>
      </p:sp>
      <p:sp>
        <p:nvSpPr>
          <p:cNvPr id="11" name="Slide Number Placeholder 10"/>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196254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25A17C71-9C51-4DD1-AAE3-66F9263244B4}" type="datetimeFigureOut">
              <a:rPr kumimoji="1" lang="ja-JP" altLang="en-US" smtClean="0"/>
              <a:t>2018/12/12</a:t>
            </a:fld>
            <a:endParaRPr kumimoji="1" lang="ja-JP" alt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kumimoji="1" lang="ja-JP" altLang="en-US"/>
          </a:p>
        </p:txBody>
      </p:sp>
      <p:sp>
        <p:nvSpPr>
          <p:cNvPr id="10" name="Slide Number Placeholder 9"/>
          <p:cNvSpPr>
            <a:spLocks noGrp="1"/>
          </p:cNvSpPr>
          <p:nvPr>
            <p:ph type="sldNum" sz="quarter" idx="12"/>
          </p:nvPr>
        </p:nvSpPr>
        <p:spPr/>
        <p:txBody>
          <a:body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30071967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25A17C71-9C51-4DD1-AAE3-66F9263244B4}" type="datetimeFigureOut">
              <a:rPr kumimoji="1" lang="ja-JP" altLang="en-US" smtClean="0"/>
              <a:t>2018/12/12</a:t>
            </a:fld>
            <a:endParaRPr kumimoji="1" lang="ja-JP" alt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kumimoji="1" lang="ja-JP" alt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3D8C9ACC-7EAA-49BC-8623-FC50A9F908B7}" type="slidenum">
              <a:rPr kumimoji="1" lang="ja-JP" altLang="en-US" smtClean="0"/>
              <a:t>‹#›</a:t>
            </a:fld>
            <a:endParaRPr kumimoji="1" lang="ja-JP" altLang="en-US"/>
          </a:p>
        </p:txBody>
      </p:sp>
    </p:spTree>
    <p:extLst>
      <p:ext uri="{BB962C8B-B14F-4D97-AF65-F5344CB8AC3E}">
        <p14:creationId xmlns:p14="http://schemas.microsoft.com/office/powerpoint/2010/main" val="253284815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lnSpc>
          <a:spcPct val="90000"/>
        </a:lnSpc>
        <a:spcBef>
          <a:spcPct val="0"/>
        </a:spcBef>
        <a:buNone/>
        <a:defRPr kumimoji="1"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tiff"/><Relationship Id="rId3" Type="http://schemas.openxmlformats.org/officeDocument/2006/relationships/image" Target="../media/image6.tiff"/></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6.xml"/><Relationship Id="rId2" Type="http://schemas.openxmlformats.org/officeDocument/2006/relationships/image" Target="../media/image7.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1" Type="http://schemas.openxmlformats.org/officeDocument/2006/relationships/slideLayout" Target="../slideLayouts/slideLayout6.xml"/><Relationship Id="rId2" Type="http://schemas.openxmlformats.org/officeDocument/2006/relationships/image" Target="../media/image10.jp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8" Type="http://schemas.openxmlformats.org/officeDocument/2006/relationships/image" Target="../media/image18.jpg"/><Relationship Id="rId9" Type="http://schemas.openxmlformats.org/officeDocument/2006/relationships/image" Target="../media/image19.jpg"/><Relationship Id="rId1" Type="http://schemas.openxmlformats.org/officeDocument/2006/relationships/slideLayout" Target="../slideLayouts/slideLayout6.xml"/><Relationship Id="rId2"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6.xml"/><Relationship Id="rId2" Type="http://schemas.openxmlformats.org/officeDocument/2006/relationships/diagramData" Target="../diagrams/data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6.xml"/><Relationship Id="rId2" Type="http://schemas.openxmlformats.org/officeDocument/2006/relationships/diagramData" Target="../diagrams/data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1.svg"/><Relationship Id="rId4" Type="http://schemas.openxmlformats.org/officeDocument/2006/relationships/image" Target="../media/image24.png"/><Relationship Id="rId5" Type="http://schemas.openxmlformats.org/officeDocument/2006/relationships/image" Target="../media/image13.svg"/><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11.svg"/><Relationship Id="rId4" Type="http://schemas.openxmlformats.org/officeDocument/2006/relationships/image" Target="../media/image2.tiff"/><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svg"/><Relationship Id="rId4" Type="http://schemas.openxmlformats.org/officeDocument/2006/relationships/image" Target="../media/image2.tiff"/><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5.svg"/><Relationship Id="rId4" Type="http://schemas.openxmlformats.org/officeDocument/2006/relationships/image" Target="../media/image2.tiff"/><Relationship Id="rId5" Type="http://schemas.openxmlformats.org/officeDocument/2006/relationships/comments" Target="../comments/comment1.xml"/><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diagramData" Target="../diagrams/data5.xm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7.png"/><Relationship Id="rId5" Type="http://schemas.microsoft.com/office/2007/relationships/hdphoto" Target="../media/hdphoto2.wdp"/><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43.xml.rels><?xml version="1.0" encoding="UTF-8" standalone="yes"?>
<Relationships xmlns="http://schemas.openxmlformats.org/package/2006/relationships"><Relationship Id="rId11" Type="http://schemas.microsoft.com/office/2007/relationships/diagramDrawing" Target="../diagrams/drawing7.xml"/><Relationship Id="rId12" Type="http://schemas.openxmlformats.org/officeDocument/2006/relationships/image" Target="../media/image26.png"/><Relationship Id="rId13" Type="http://schemas.microsoft.com/office/2007/relationships/hdphoto" Target="../media/hdphoto1.wdp"/><Relationship Id="rId14" Type="http://schemas.openxmlformats.org/officeDocument/2006/relationships/image" Target="../media/image27.png"/><Relationship Id="rId15" Type="http://schemas.microsoft.com/office/2007/relationships/hdphoto" Target="../media/hdphoto2.wdp"/><Relationship Id="rId1" Type="http://schemas.openxmlformats.org/officeDocument/2006/relationships/slideLayout" Target="../slideLayouts/slideLayout6.xml"/><Relationship Id="rId2" Type="http://schemas.openxmlformats.org/officeDocument/2006/relationships/diagramData" Target="../diagrams/data6.xml"/><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7" Type="http://schemas.openxmlformats.org/officeDocument/2006/relationships/diagramData" Target="../diagrams/data7.xml"/><Relationship Id="rId8" Type="http://schemas.openxmlformats.org/officeDocument/2006/relationships/diagramLayout" Target="../diagrams/layout7.xml"/><Relationship Id="rId9" Type="http://schemas.openxmlformats.org/officeDocument/2006/relationships/diagramQuickStyle" Target="../diagrams/quickStyle7.xml"/><Relationship Id="rId10" Type="http://schemas.openxmlformats.org/officeDocument/2006/relationships/diagramColors" Target="../diagrams/colors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diagramData" Target="../diagrams/data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1" Type="http://schemas.openxmlformats.org/officeDocument/2006/relationships/slideLayout" Target="../slideLayouts/slideLayout2.xml"/><Relationship Id="rId2" Type="http://schemas.openxmlformats.org/officeDocument/2006/relationships/diagramData" Target="../diagrams/data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kotobank.jp/word/%E3%82%A4%E3%83%B3%E3%82%B9%E3%82%BF%E3%82%B0%E3%83%A9%E3%83%A0-192491" TargetMode="External"/><Relationship Id="rId4" Type="http://schemas.openxmlformats.org/officeDocument/2006/relationships/hyperlink" Target="https://find-model.jp/insta-lab/sns-users/" TargetMode="External"/><Relationship Id="rId5" Type="http://schemas.openxmlformats.org/officeDocument/2006/relationships/hyperlink" Target="https://anny.gift/3226/&#12297;2018&#24180;12" TargetMode="External"/><Relationship Id="rId6" Type="http://schemas.openxmlformats.org/officeDocument/2006/relationships/hyperlink" Target="https://secunew.space/757" TargetMode="External"/><Relationship Id="rId7" Type="http://schemas.openxmlformats.org/officeDocument/2006/relationships/hyperlink" Target="https://www.hapiba.com/photogenic-present&#12297;" TargetMode="External"/><Relationship Id="rId8" Type="http://schemas.openxmlformats.org/officeDocument/2006/relationships/hyperlink" Target="https://core.ac.uk/download/pdf/67693152.pdf" TargetMode="External"/><Relationship Id="rId9" Type="http://schemas.openxmlformats.org/officeDocument/2006/relationships/hyperlink" Target="https://m.huffpost.com/us/entry/us_6751614" TargetMode="External"/><Relationship Id="rId1" Type="http://schemas.openxmlformats.org/officeDocument/2006/relationships/slideLayout" Target="../slideLayouts/slideLayout2.xml"/><Relationship Id="rId2" Type="http://schemas.openxmlformats.org/officeDocument/2006/relationships/hyperlink" Target="https://www.myvoice.co.jp/biz/surveys/21316/index.html&#12297;"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takachiho.repo.nii.ac.jp/?action=repository_uri&amp;item_id=105&amp;file_id=22&amp;file_no=1" TargetMode="External"/><Relationship Id="rId4" Type="http://schemas.openxmlformats.org/officeDocument/2006/relationships/hyperlink" Target="https://doi.org/10.4092/jsre.16.73" TargetMode="External"/><Relationship Id="rId5" Type="http://schemas.openxmlformats.org/officeDocument/2006/relationships/hyperlink" Target="https://prtimes.jp/main/html/rd/p/000000035.000011944.html" TargetMode="External"/><Relationship Id="rId6" Type="http://schemas.openxmlformats.org/officeDocument/2006/relationships/hyperlink" Target="http://www.yhmf.jp/pdf/activity/aid/46_06.pdf" TargetMode="External"/><Relationship Id="rId7" Type="http://schemas.openxmlformats.org/officeDocument/2006/relationships/hyperlink" Target="https://www3.kyukyo-u.ac.jp/K0001/kiyou_r6/r6_4.pdf" TargetMode="External"/><Relationship Id="rId8" Type="http://schemas.openxmlformats.org/officeDocument/2006/relationships/hyperlink" Target="https://doi.org/10.11247/jssd.64.0_236" TargetMode="External"/><Relationship Id="rId9" Type="http://schemas.openxmlformats.org/officeDocument/2006/relationships/hyperlink" Target="https://gair.media.gunma-u.ac.jp/dspace/bitstream/10087/8352/1/01_Sensui.pdf" TargetMode="External"/><Relationship Id="rId1" Type="http://schemas.openxmlformats.org/officeDocument/2006/relationships/slideLayout" Target="../slideLayouts/slideLayout6.xml"/><Relationship Id="rId2" Type="http://schemas.openxmlformats.org/officeDocument/2006/relationships/hyperlink" Target="https://edo.repo.nii.ac.jp/?action=repository_action_common_download&amp;item_id=653&amp;item_no=1&amp;attribute_id=18&amp;file_no=1"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20CEE763-C6B8-4BC2-A323-30CD266F5E18}"/>
              </a:ext>
            </a:extLst>
          </p:cNvPr>
          <p:cNvSpPr>
            <a:spLocks noGrp="1"/>
          </p:cNvSpPr>
          <p:nvPr>
            <p:ph type="ctrTitle"/>
          </p:nvPr>
        </p:nvSpPr>
        <p:spPr/>
        <p:txBody>
          <a:bodyPr>
            <a:normAutofit/>
          </a:bodyPr>
          <a:lstStyle/>
          <a:p>
            <a:r>
              <a:rPr kumimoji="1" lang="ja-JP" altLang="en-US" sz="2600"/>
              <a:t>ギフト購買行動にインスタグラムが及ぼす影響</a:t>
            </a:r>
          </a:p>
        </p:txBody>
      </p:sp>
      <p:sp>
        <p:nvSpPr>
          <p:cNvPr id="3" name="字幕 2">
            <a:extLst>
              <a:ext uri="{FF2B5EF4-FFF2-40B4-BE49-F238E27FC236}">
                <a16:creationId xmlns:a16="http://schemas.microsoft.com/office/drawing/2014/main" xmlns="" id="{3BE9B62A-4EED-41D4-A40A-34B8DB97087A}"/>
              </a:ext>
            </a:extLst>
          </p:cNvPr>
          <p:cNvSpPr>
            <a:spLocks noGrp="1"/>
          </p:cNvSpPr>
          <p:nvPr>
            <p:ph type="subTitle" idx="1"/>
          </p:nvPr>
        </p:nvSpPr>
        <p:spPr>
          <a:xfrm>
            <a:off x="2524125" y="4352544"/>
            <a:ext cx="7143750" cy="1239894"/>
          </a:xfrm>
        </p:spPr>
        <p:txBody>
          <a:bodyPr>
            <a:noAutofit/>
          </a:bodyPr>
          <a:lstStyle/>
          <a:p>
            <a:r>
              <a:rPr lang="ja-JP" altLang="en-US" sz="2300"/>
              <a:t>青山学院大学土橋ゼミナール</a:t>
            </a:r>
            <a:endParaRPr lang="en-US" altLang="ja-JP" sz="2300" dirty="0"/>
          </a:p>
          <a:p>
            <a:r>
              <a:rPr kumimoji="1" lang="ja-JP" altLang="en-US" sz="2300"/>
              <a:t>大河原陸・加藤優生・樋口夏海・堀</a:t>
            </a:r>
            <a:r>
              <a:rPr lang="ja-JP" altLang="en-US" sz="2300"/>
              <a:t>彩純・宮﨑瞳</a:t>
            </a:r>
            <a:endParaRPr lang="en-US" altLang="ja-JP" sz="2300" dirty="0"/>
          </a:p>
        </p:txBody>
      </p:sp>
    </p:spTree>
    <p:extLst>
      <p:ext uri="{BB962C8B-B14F-4D97-AF65-F5344CB8AC3E}">
        <p14:creationId xmlns:p14="http://schemas.microsoft.com/office/powerpoint/2010/main" val="32544829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xmlns="" id="{1B3E93ED-DA0D-4DE3-B316-73A7F09D1443}"/>
              </a:ext>
            </a:extLst>
          </p:cNvPr>
          <p:cNvPicPr>
            <a:picLocks noChangeAspect="1"/>
          </p:cNvPicPr>
          <p:nvPr/>
        </p:nvPicPr>
        <p:blipFill>
          <a:blip r:embed="rId2"/>
          <a:stretch>
            <a:fillRect/>
          </a:stretch>
        </p:blipFill>
        <p:spPr>
          <a:xfrm>
            <a:off x="2228190" y="2192594"/>
            <a:ext cx="7732665" cy="3535585"/>
          </a:xfrm>
          <a:prstGeom prst="rect">
            <a:avLst/>
          </a:prstGeom>
        </p:spPr>
      </p:pic>
      <p:sp>
        <p:nvSpPr>
          <p:cNvPr id="2" name="タイトル 1"/>
          <p:cNvSpPr>
            <a:spLocks noGrp="1"/>
          </p:cNvSpPr>
          <p:nvPr>
            <p:ph type="title"/>
          </p:nvPr>
        </p:nvSpPr>
        <p:spPr>
          <a:xfrm>
            <a:off x="2231128" y="496035"/>
            <a:ext cx="7729728" cy="1188720"/>
          </a:xfrm>
        </p:spPr>
        <p:txBody>
          <a:bodyPr/>
          <a:lstStyle/>
          <a:p>
            <a:r>
              <a:rPr lang="ja-JP" altLang="en-US" dirty="0"/>
              <a:t>現状分析（インスタグラムについて）</a:t>
            </a:r>
            <a:endParaRPr kumimoji="1" lang="ja-JP" altLang="en-US" dirty="0"/>
          </a:p>
        </p:txBody>
      </p:sp>
      <p:sp>
        <p:nvSpPr>
          <p:cNvPr id="7" name="テキスト ボックス 6"/>
          <p:cNvSpPr txBox="1"/>
          <p:nvPr/>
        </p:nvSpPr>
        <p:spPr>
          <a:xfrm>
            <a:off x="8421651" y="5389625"/>
            <a:ext cx="1539204" cy="338554"/>
          </a:xfrm>
          <a:prstGeom prst="rect">
            <a:avLst/>
          </a:prstGeom>
          <a:noFill/>
        </p:spPr>
        <p:txBody>
          <a:bodyPr wrap="none" rtlCol="0">
            <a:spAutoFit/>
          </a:bodyPr>
          <a:lstStyle/>
          <a:p>
            <a:r>
              <a:rPr kumimoji="1" lang="ja-JP" altLang="en-US" sz="1600" dirty="0"/>
              <a:t>出典：</a:t>
            </a:r>
            <a:r>
              <a:rPr kumimoji="1" lang="en-US" altLang="ja-JP" sz="1600" dirty="0"/>
              <a:t>Insta Lab</a:t>
            </a:r>
            <a:endParaRPr kumimoji="1" lang="ja-JP" altLang="en-US" sz="1600" dirty="0"/>
          </a:p>
        </p:txBody>
      </p:sp>
      <p:sp>
        <p:nvSpPr>
          <p:cNvPr id="9" name="テキスト ボックス 8">
            <a:extLst>
              <a:ext uri="{FF2B5EF4-FFF2-40B4-BE49-F238E27FC236}">
                <a16:creationId xmlns:a16="http://schemas.microsoft.com/office/drawing/2014/main" xmlns="" id="{9E500EF2-2FA2-4CDB-B3DB-E91E2D5B30A7}"/>
              </a:ext>
            </a:extLst>
          </p:cNvPr>
          <p:cNvSpPr txBox="1"/>
          <p:nvPr/>
        </p:nvSpPr>
        <p:spPr>
          <a:xfrm>
            <a:off x="2228191" y="1723231"/>
            <a:ext cx="4794429" cy="430887"/>
          </a:xfrm>
          <a:prstGeom prst="rect">
            <a:avLst/>
          </a:prstGeom>
          <a:noFill/>
        </p:spPr>
        <p:txBody>
          <a:bodyPr wrap="square" rtlCol="0">
            <a:spAutoFit/>
          </a:bodyPr>
          <a:lstStyle/>
          <a:p>
            <a:r>
              <a:rPr kumimoji="1" lang="ja-JP" altLang="en-US" sz="2200" dirty="0" smtClean="0"/>
              <a:t>インスタグラムユーザー数</a:t>
            </a:r>
            <a:r>
              <a:rPr kumimoji="1" lang="ja-JP" altLang="en-US" sz="2200" dirty="0"/>
              <a:t>（国内</a:t>
            </a:r>
            <a:r>
              <a:rPr kumimoji="1" lang="ja-JP" altLang="en-US" sz="2200" dirty="0" smtClean="0"/>
              <a:t>）</a:t>
            </a:r>
            <a:endParaRPr kumimoji="1" lang="ja-JP" altLang="en-US" sz="2200" dirty="0"/>
          </a:p>
        </p:txBody>
      </p:sp>
      <p:sp>
        <p:nvSpPr>
          <p:cNvPr id="8" name="四角形: 角を丸くする 5">
            <a:extLst>
              <a:ext uri="{FF2B5EF4-FFF2-40B4-BE49-F238E27FC236}">
                <a16:creationId xmlns:a16="http://schemas.microsoft.com/office/drawing/2014/main" xmlns="" id="{5E3BB4E4-8A53-4DA4-BC24-0277A8AD63B0}"/>
              </a:ext>
            </a:extLst>
          </p:cNvPr>
          <p:cNvSpPr/>
          <p:nvPr/>
        </p:nvSpPr>
        <p:spPr>
          <a:xfrm>
            <a:off x="2228190" y="5766655"/>
            <a:ext cx="7732665" cy="706387"/>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a:t>
            </a:r>
            <a:r>
              <a:rPr kumimoji="1" lang="en-US" altLang="ja-JP" sz="2400" dirty="0"/>
              <a:t>Instagram</a:t>
            </a:r>
            <a:r>
              <a:rPr kumimoji="1" lang="ja-JP" altLang="en-US" sz="2400" dirty="0"/>
              <a:t>のユーザー数は年々増加して</a:t>
            </a:r>
            <a:r>
              <a:rPr kumimoji="1" lang="ja-JP" altLang="en-US" sz="2400" dirty="0" smtClean="0"/>
              <a:t>いる</a:t>
            </a:r>
            <a:endParaRPr kumimoji="1" lang="ja-JP" altLang="en-US" sz="2400" dirty="0"/>
          </a:p>
        </p:txBody>
      </p:sp>
    </p:spTree>
    <p:extLst>
      <p:ext uri="{BB962C8B-B14F-4D97-AF65-F5344CB8AC3E}">
        <p14:creationId xmlns:p14="http://schemas.microsoft.com/office/powerpoint/2010/main" val="5778798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xmlns="" id="{F26FC3CE-78FE-49A6-A739-73F90D2ED551}"/>
              </a:ext>
            </a:extLst>
          </p:cNvPr>
          <p:cNvPicPr>
            <a:picLocks noChangeAspect="1"/>
          </p:cNvPicPr>
          <p:nvPr/>
        </p:nvPicPr>
        <p:blipFill>
          <a:blip r:embed="rId2"/>
          <a:stretch>
            <a:fillRect/>
          </a:stretch>
        </p:blipFill>
        <p:spPr>
          <a:xfrm>
            <a:off x="2227761" y="1959063"/>
            <a:ext cx="7733095" cy="3899508"/>
          </a:xfrm>
          <a:prstGeom prst="rect">
            <a:avLst/>
          </a:prstGeom>
        </p:spPr>
      </p:pic>
      <p:sp>
        <p:nvSpPr>
          <p:cNvPr id="2" name="タイトル 1"/>
          <p:cNvSpPr>
            <a:spLocks noGrp="1"/>
          </p:cNvSpPr>
          <p:nvPr>
            <p:ph type="title"/>
          </p:nvPr>
        </p:nvSpPr>
        <p:spPr>
          <a:xfrm>
            <a:off x="2231128" y="428012"/>
            <a:ext cx="7729728" cy="1188720"/>
          </a:xfrm>
        </p:spPr>
        <p:txBody>
          <a:bodyPr/>
          <a:lstStyle/>
          <a:p>
            <a:r>
              <a:rPr lang="ja-JP" altLang="en-US" dirty="0"/>
              <a:t>現状分析（インスタグラムについて）</a:t>
            </a:r>
            <a:endParaRPr kumimoji="1" lang="ja-JP" altLang="en-US" dirty="0"/>
          </a:p>
        </p:txBody>
      </p:sp>
      <p:sp>
        <p:nvSpPr>
          <p:cNvPr id="10" name="テキスト ボックス 9"/>
          <p:cNvSpPr txBox="1"/>
          <p:nvPr/>
        </p:nvSpPr>
        <p:spPr>
          <a:xfrm>
            <a:off x="7606640" y="5328016"/>
            <a:ext cx="2565126" cy="338554"/>
          </a:xfrm>
          <a:prstGeom prst="rect">
            <a:avLst/>
          </a:prstGeom>
          <a:noFill/>
        </p:spPr>
        <p:txBody>
          <a:bodyPr wrap="none" rtlCol="0">
            <a:spAutoFit/>
          </a:bodyPr>
          <a:lstStyle/>
          <a:p>
            <a:r>
              <a:rPr kumimoji="1" lang="ja-JP" altLang="en-US" sz="1600" dirty="0"/>
              <a:t>出典：</a:t>
            </a:r>
            <a:r>
              <a:rPr kumimoji="1" lang="en-US" altLang="ja-JP" sz="1600" dirty="0"/>
              <a:t>Insta Lab</a:t>
            </a:r>
            <a:r>
              <a:rPr kumimoji="1" lang="ja-JP" altLang="en-US" sz="1600" dirty="0"/>
              <a:t>（</a:t>
            </a:r>
            <a:r>
              <a:rPr kumimoji="1" lang="en-US" altLang="ja-JP" sz="1600" dirty="0"/>
              <a:t>2018</a:t>
            </a:r>
            <a:r>
              <a:rPr kumimoji="1" lang="ja-JP" altLang="en-US" sz="1600" dirty="0"/>
              <a:t>年）</a:t>
            </a:r>
          </a:p>
        </p:txBody>
      </p:sp>
      <p:sp>
        <p:nvSpPr>
          <p:cNvPr id="4" name="テキスト ボックス 3">
            <a:extLst>
              <a:ext uri="{FF2B5EF4-FFF2-40B4-BE49-F238E27FC236}">
                <a16:creationId xmlns:a16="http://schemas.microsoft.com/office/drawing/2014/main" xmlns="" id="{E67C2AD1-168C-4EA6-A062-A9AD63125DEB}"/>
              </a:ext>
            </a:extLst>
          </p:cNvPr>
          <p:cNvSpPr txBox="1"/>
          <p:nvPr/>
        </p:nvSpPr>
        <p:spPr>
          <a:xfrm>
            <a:off x="2227761" y="1688561"/>
            <a:ext cx="7022669" cy="430887"/>
          </a:xfrm>
          <a:prstGeom prst="rect">
            <a:avLst/>
          </a:prstGeom>
          <a:noFill/>
        </p:spPr>
        <p:txBody>
          <a:bodyPr wrap="square" rtlCol="0">
            <a:spAutoFit/>
          </a:bodyPr>
          <a:lstStyle/>
          <a:p>
            <a:r>
              <a:rPr kumimoji="1" lang="ja-JP" altLang="en-US" sz="2200" smtClean="0"/>
              <a:t>国内におけるインスタグラムの性</a:t>
            </a:r>
            <a:r>
              <a:rPr kumimoji="1" lang="ja-JP" altLang="en-US" sz="2200" dirty="0"/>
              <a:t>・年齢</a:t>
            </a:r>
            <a:r>
              <a:rPr kumimoji="1" lang="ja-JP" altLang="en-US" sz="2200"/>
              <a:t>別</a:t>
            </a:r>
            <a:r>
              <a:rPr kumimoji="1" lang="ja-JP" altLang="en-US" sz="2200" smtClean="0"/>
              <a:t>ユーザー数</a:t>
            </a:r>
            <a:endParaRPr kumimoji="1" lang="ja-JP" altLang="en-US" sz="2200" dirty="0"/>
          </a:p>
        </p:txBody>
      </p:sp>
      <p:sp>
        <p:nvSpPr>
          <p:cNvPr id="7" name="四角形: 角を丸くする 5">
            <a:extLst>
              <a:ext uri="{FF2B5EF4-FFF2-40B4-BE49-F238E27FC236}">
                <a16:creationId xmlns:a16="http://schemas.microsoft.com/office/drawing/2014/main" xmlns="" id="{5E3BB4E4-8A53-4DA4-BC24-0277A8AD63B0}"/>
              </a:ext>
            </a:extLst>
          </p:cNvPr>
          <p:cNvSpPr/>
          <p:nvPr/>
        </p:nvSpPr>
        <p:spPr>
          <a:xfrm>
            <a:off x="2227761" y="5775879"/>
            <a:ext cx="7733095" cy="706387"/>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solidFill>
              </a:rPr>
              <a:t>→利用者は</a:t>
            </a:r>
            <a:r>
              <a:rPr kumimoji="1" lang="en-US" altLang="ja-JP" sz="2400" dirty="0" smtClean="0">
                <a:solidFill>
                  <a:schemeClr val="bg1"/>
                </a:solidFill>
              </a:rPr>
              <a:t>20</a:t>
            </a:r>
            <a:r>
              <a:rPr kumimoji="1" lang="ja-JP" altLang="en-US" sz="2400" dirty="0" smtClean="0">
                <a:solidFill>
                  <a:schemeClr val="bg1"/>
                </a:solidFill>
              </a:rPr>
              <a:t>代が最も多い</a:t>
            </a:r>
            <a:endParaRPr kumimoji="1" lang="en-US" altLang="ja-JP" sz="2400" dirty="0" smtClean="0">
              <a:solidFill>
                <a:schemeClr val="bg1"/>
              </a:solidFill>
            </a:endParaRPr>
          </a:p>
        </p:txBody>
      </p:sp>
    </p:spTree>
    <p:extLst>
      <p:ext uri="{BB962C8B-B14F-4D97-AF65-F5344CB8AC3E}">
        <p14:creationId xmlns:p14="http://schemas.microsoft.com/office/powerpoint/2010/main" val="8675313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175330432"/>
              </p:ext>
            </p:extLst>
          </p:nvPr>
        </p:nvGraphicFramePr>
        <p:xfrm>
          <a:off x="2357618" y="2706665"/>
          <a:ext cx="7318097" cy="3044612"/>
        </p:xfrm>
        <a:graphic>
          <a:graphicData uri="http://schemas.openxmlformats.org/drawingml/2006/table">
            <a:tbl>
              <a:tblPr firstRow="1" bandRow="1">
                <a:tableStyleId>{5940675A-B579-460E-94D1-54222C63F5DA}</a:tableStyleId>
              </a:tblPr>
              <a:tblGrid>
                <a:gridCol w="2280288">
                  <a:extLst>
                    <a:ext uri="{9D8B030D-6E8A-4147-A177-3AD203B41FA5}">
                      <a16:colId xmlns:a16="http://schemas.microsoft.com/office/drawing/2014/main" xmlns="" val="20000"/>
                    </a:ext>
                  </a:extLst>
                </a:gridCol>
                <a:gridCol w="1676942">
                  <a:extLst>
                    <a:ext uri="{9D8B030D-6E8A-4147-A177-3AD203B41FA5}">
                      <a16:colId xmlns:a16="http://schemas.microsoft.com/office/drawing/2014/main" xmlns="" val="20001"/>
                    </a:ext>
                  </a:extLst>
                </a:gridCol>
                <a:gridCol w="1665295">
                  <a:extLst>
                    <a:ext uri="{9D8B030D-6E8A-4147-A177-3AD203B41FA5}">
                      <a16:colId xmlns:a16="http://schemas.microsoft.com/office/drawing/2014/main" xmlns="" val="20002"/>
                    </a:ext>
                  </a:extLst>
                </a:gridCol>
                <a:gridCol w="1695572">
                  <a:extLst>
                    <a:ext uri="{9D8B030D-6E8A-4147-A177-3AD203B41FA5}">
                      <a16:colId xmlns:a16="http://schemas.microsoft.com/office/drawing/2014/main" xmlns="" val="20003"/>
                    </a:ext>
                  </a:extLst>
                </a:gridCol>
              </a:tblGrid>
              <a:tr h="364371">
                <a:tc>
                  <a:txBody>
                    <a:bodyPr/>
                    <a:lstStyle/>
                    <a:p>
                      <a:r>
                        <a:rPr kumimoji="1" lang="en-US" altLang="ja-JP" sz="1900" dirty="0"/>
                        <a:t>SNS</a:t>
                      </a:r>
                      <a:r>
                        <a:rPr kumimoji="1" lang="ja-JP" altLang="en-US" sz="1900" dirty="0"/>
                        <a:t>の名称</a:t>
                      </a:r>
                    </a:p>
                  </a:txBody>
                  <a:tcPr>
                    <a:solidFill>
                      <a:schemeClr val="bg1"/>
                    </a:solidFill>
                  </a:tcPr>
                </a:tc>
                <a:tc>
                  <a:txBody>
                    <a:bodyPr/>
                    <a:lstStyle/>
                    <a:p>
                      <a:r>
                        <a:rPr kumimoji="1" lang="en-US" altLang="ja-JP" sz="1900" dirty="0"/>
                        <a:t>Instagram</a:t>
                      </a:r>
                      <a:endParaRPr kumimoji="1" lang="ja-JP" altLang="en-US" sz="1900" dirty="0"/>
                    </a:p>
                  </a:txBody>
                  <a:tcPr>
                    <a:solidFill>
                      <a:schemeClr val="bg1"/>
                    </a:solidFill>
                  </a:tcPr>
                </a:tc>
                <a:tc>
                  <a:txBody>
                    <a:bodyPr/>
                    <a:lstStyle/>
                    <a:p>
                      <a:r>
                        <a:rPr kumimoji="1" lang="en-US" altLang="ja-JP" sz="1900" dirty="0"/>
                        <a:t>Facebook</a:t>
                      </a:r>
                      <a:endParaRPr kumimoji="1" lang="ja-JP" altLang="en-US" sz="1900" dirty="0"/>
                    </a:p>
                  </a:txBody>
                  <a:tcPr>
                    <a:solidFill>
                      <a:schemeClr val="bg1"/>
                    </a:solidFill>
                  </a:tcPr>
                </a:tc>
                <a:tc>
                  <a:txBody>
                    <a:bodyPr/>
                    <a:lstStyle/>
                    <a:p>
                      <a:r>
                        <a:rPr kumimoji="1" lang="en-US" altLang="ja-JP" sz="1900" dirty="0"/>
                        <a:t>Twitter</a:t>
                      </a:r>
                      <a:endParaRPr kumimoji="1" lang="ja-JP" altLang="en-US" sz="1900" dirty="0"/>
                    </a:p>
                  </a:txBody>
                  <a:tcPr>
                    <a:solidFill>
                      <a:schemeClr val="bg1"/>
                    </a:solidFill>
                  </a:tcPr>
                </a:tc>
                <a:extLst>
                  <a:ext uri="{0D108BD9-81ED-4DB2-BD59-A6C34878D82A}">
                    <a16:rowId xmlns:a16="http://schemas.microsoft.com/office/drawing/2014/main" xmlns="" val="10000"/>
                  </a:ext>
                </a:extLst>
              </a:tr>
              <a:tr h="1387592">
                <a:tc>
                  <a:txBody>
                    <a:bodyPr/>
                    <a:lstStyle/>
                    <a:p>
                      <a:r>
                        <a:rPr kumimoji="1" lang="ja-JP" altLang="en-US" sz="1900" dirty="0" smtClean="0"/>
                        <a:t>アイコン</a:t>
                      </a:r>
                      <a:endParaRPr kumimoji="1" lang="ja-JP" altLang="en-US" sz="1900" dirty="0"/>
                    </a:p>
                  </a:txBody>
                  <a:tcPr>
                    <a:solidFill>
                      <a:schemeClr val="bg1"/>
                    </a:solidFill>
                  </a:tcPr>
                </a:tc>
                <a:tc>
                  <a:txBody>
                    <a:bodyPr/>
                    <a:lstStyle/>
                    <a:p>
                      <a:endParaRPr kumimoji="1" lang="ja-JP" altLang="en-US" sz="1900" dirty="0"/>
                    </a:p>
                  </a:txBody>
                  <a:tcPr>
                    <a:solidFill>
                      <a:schemeClr val="bg1"/>
                    </a:solidFill>
                  </a:tcPr>
                </a:tc>
                <a:tc>
                  <a:txBody>
                    <a:bodyPr/>
                    <a:lstStyle/>
                    <a:p>
                      <a:endParaRPr kumimoji="1" lang="ja-JP" altLang="en-US" sz="1900" dirty="0"/>
                    </a:p>
                  </a:txBody>
                  <a:tcPr>
                    <a:solidFill>
                      <a:schemeClr val="bg1"/>
                    </a:solidFill>
                  </a:tcPr>
                </a:tc>
                <a:tc>
                  <a:txBody>
                    <a:bodyPr/>
                    <a:lstStyle/>
                    <a:p>
                      <a:endParaRPr kumimoji="1" lang="ja-JP" altLang="en-US" sz="1900" dirty="0"/>
                    </a:p>
                  </a:txBody>
                  <a:tcPr>
                    <a:solidFill>
                      <a:schemeClr val="bg1"/>
                    </a:solidFill>
                  </a:tcPr>
                </a:tc>
                <a:extLst>
                  <a:ext uri="{0D108BD9-81ED-4DB2-BD59-A6C34878D82A}">
                    <a16:rowId xmlns:a16="http://schemas.microsoft.com/office/drawing/2014/main" xmlns="" val="10001"/>
                  </a:ext>
                </a:extLst>
              </a:tr>
              <a:tr h="483690">
                <a:tc>
                  <a:txBody>
                    <a:bodyPr/>
                    <a:lstStyle/>
                    <a:p>
                      <a:r>
                        <a:rPr kumimoji="1" lang="ja-JP" altLang="en-US" sz="1900"/>
                        <a:t>月間ユーザー数</a:t>
                      </a:r>
                    </a:p>
                  </a:txBody>
                  <a:tcPr>
                    <a:solidFill>
                      <a:schemeClr val="bg1"/>
                    </a:solidFill>
                  </a:tcPr>
                </a:tc>
                <a:tc>
                  <a:txBody>
                    <a:bodyPr/>
                    <a:lstStyle/>
                    <a:p>
                      <a:r>
                        <a:rPr kumimoji="1" lang="en-US" altLang="ja-JP" sz="1900" dirty="0"/>
                        <a:t>2900</a:t>
                      </a:r>
                      <a:r>
                        <a:rPr kumimoji="1" lang="ja-JP" altLang="en-US" sz="1900"/>
                        <a:t>万人</a:t>
                      </a:r>
                    </a:p>
                  </a:txBody>
                  <a:tcPr>
                    <a:solidFill>
                      <a:schemeClr val="bg1"/>
                    </a:solidFill>
                  </a:tcPr>
                </a:tc>
                <a:tc>
                  <a:txBody>
                    <a:bodyPr/>
                    <a:lstStyle/>
                    <a:p>
                      <a:r>
                        <a:rPr kumimoji="1" lang="en-US" altLang="ja-JP" sz="1900" dirty="0"/>
                        <a:t>2800</a:t>
                      </a:r>
                      <a:r>
                        <a:rPr kumimoji="1" lang="ja-JP" altLang="en-US" sz="1900" dirty="0"/>
                        <a:t>万人</a:t>
                      </a:r>
                    </a:p>
                  </a:txBody>
                  <a:tcPr>
                    <a:solidFill>
                      <a:schemeClr val="bg1"/>
                    </a:solidFill>
                  </a:tcPr>
                </a:tc>
                <a:tc>
                  <a:txBody>
                    <a:bodyPr/>
                    <a:lstStyle/>
                    <a:p>
                      <a:r>
                        <a:rPr kumimoji="1" lang="en-US" altLang="ja-JP" sz="1900" dirty="0"/>
                        <a:t>4500</a:t>
                      </a:r>
                      <a:r>
                        <a:rPr kumimoji="1" lang="ja-JP" altLang="en-US" sz="1900" dirty="0"/>
                        <a:t>万人</a:t>
                      </a:r>
                    </a:p>
                  </a:txBody>
                  <a:tcPr>
                    <a:solidFill>
                      <a:schemeClr val="bg1"/>
                    </a:solidFill>
                  </a:tcPr>
                </a:tc>
                <a:extLst>
                  <a:ext uri="{0D108BD9-81ED-4DB2-BD59-A6C34878D82A}">
                    <a16:rowId xmlns:a16="http://schemas.microsoft.com/office/drawing/2014/main" xmlns="" val="10002"/>
                  </a:ext>
                </a:extLst>
              </a:tr>
              <a:tr h="396165">
                <a:tc>
                  <a:txBody>
                    <a:bodyPr/>
                    <a:lstStyle/>
                    <a:p>
                      <a:r>
                        <a:rPr kumimoji="1" lang="ja-JP" altLang="en-US" sz="1900"/>
                        <a:t>月間アクティブ率</a:t>
                      </a:r>
                    </a:p>
                  </a:txBody>
                  <a:tcPr>
                    <a:solidFill>
                      <a:schemeClr val="bg1"/>
                    </a:solidFill>
                  </a:tcPr>
                </a:tc>
                <a:tc>
                  <a:txBody>
                    <a:bodyPr/>
                    <a:lstStyle/>
                    <a:p>
                      <a:r>
                        <a:rPr kumimoji="1" lang="en-US" altLang="ja-JP" sz="1900" dirty="0"/>
                        <a:t>84.7%</a:t>
                      </a:r>
                      <a:endParaRPr kumimoji="1" lang="ja-JP" altLang="en-US" sz="1900" dirty="0"/>
                    </a:p>
                  </a:txBody>
                  <a:tcPr>
                    <a:solidFill>
                      <a:schemeClr val="bg1"/>
                    </a:solidFill>
                  </a:tcPr>
                </a:tc>
                <a:tc>
                  <a:txBody>
                    <a:bodyPr/>
                    <a:lstStyle/>
                    <a:p>
                      <a:r>
                        <a:rPr kumimoji="1" lang="en-US" altLang="ja-JP" sz="1900" dirty="0"/>
                        <a:t>56.1%</a:t>
                      </a:r>
                      <a:endParaRPr kumimoji="1" lang="ja-JP" altLang="en-US" sz="1900"/>
                    </a:p>
                  </a:txBody>
                  <a:tcPr>
                    <a:solidFill>
                      <a:schemeClr val="bg1"/>
                    </a:solidFill>
                  </a:tcPr>
                </a:tc>
                <a:tc>
                  <a:txBody>
                    <a:bodyPr/>
                    <a:lstStyle/>
                    <a:p>
                      <a:r>
                        <a:rPr kumimoji="1" lang="en-US" altLang="ja-JP" sz="1900" dirty="0"/>
                        <a:t>70.2%</a:t>
                      </a:r>
                      <a:endParaRPr kumimoji="1" lang="ja-JP" altLang="en-US" sz="1900" dirty="0"/>
                    </a:p>
                  </a:txBody>
                  <a:tcPr>
                    <a:solidFill>
                      <a:schemeClr val="bg1"/>
                    </a:solidFill>
                  </a:tcPr>
                </a:tc>
                <a:extLst>
                  <a:ext uri="{0D108BD9-81ED-4DB2-BD59-A6C34878D82A}">
                    <a16:rowId xmlns:a16="http://schemas.microsoft.com/office/drawing/2014/main" xmlns="" val="10003"/>
                  </a:ext>
                </a:extLst>
              </a:tr>
              <a:tr h="396165">
                <a:tc>
                  <a:txBody>
                    <a:bodyPr/>
                    <a:lstStyle/>
                    <a:p>
                      <a:r>
                        <a:rPr kumimoji="1" lang="ja-JP" altLang="en-US" sz="1900"/>
                        <a:t>発表時期</a:t>
                      </a:r>
                    </a:p>
                  </a:txBody>
                  <a:tcPr>
                    <a:solidFill>
                      <a:schemeClr val="bg1"/>
                    </a:solidFill>
                  </a:tcPr>
                </a:tc>
                <a:tc>
                  <a:txBody>
                    <a:bodyPr/>
                    <a:lstStyle/>
                    <a:p>
                      <a:r>
                        <a:rPr kumimoji="1" lang="en-US" altLang="ja-JP" sz="1900" dirty="0"/>
                        <a:t>2018</a:t>
                      </a:r>
                      <a:r>
                        <a:rPr kumimoji="1" lang="ja-JP" altLang="en-US" sz="1900" dirty="0"/>
                        <a:t>年</a:t>
                      </a:r>
                      <a:r>
                        <a:rPr kumimoji="1" lang="en-US" altLang="ja-JP" sz="1900" dirty="0"/>
                        <a:t>11</a:t>
                      </a:r>
                      <a:r>
                        <a:rPr kumimoji="1" lang="ja-JP" altLang="en-US" sz="1900" dirty="0"/>
                        <a:t>月</a:t>
                      </a:r>
                    </a:p>
                  </a:txBody>
                  <a:tcPr>
                    <a:solidFill>
                      <a:schemeClr val="bg1"/>
                    </a:solidFill>
                  </a:tcPr>
                </a:tc>
                <a:tc>
                  <a:txBody>
                    <a:bodyPr/>
                    <a:lstStyle/>
                    <a:p>
                      <a:r>
                        <a:rPr kumimoji="1" lang="en-US" altLang="ja-JP" sz="1900" dirty="0"/>
                        <a:t>2017</a:t>
                      </a:r>
                      <a:r>
                        <a:rPr kumimoji="1" lang="ja-JP" altLang="en-US" sz="1900" dirty="0"/>
                        <a:t>年</a:t>
                      </a:r>
                      <a:r>
                        <a:rPr kumimoji="1" lang="en-US" altLang="ja-JP" sz="1900" dirty="0"/>
                        <a:t>9</a:t>
                      </a:r>
                      <a:r>
                        <a:rPr kumimoji="1" lang="ja-JP" altLang="en-US" sz="1900" dirty="0"/>
                        <a:t>月</a:t>
                      </a:r>
                    </a:p>
                  </a:txBody>
                  <a:tcPr>
                    <a:solidFill>
                      <a:schemeClr val="bg1"/>
                    </a:solidFill>
                  </a:tcPr>
                </a:tc>
                <a:tc>
                  <a:txBody>
                    <a:bodyPr/>
                    <a:lstStyle/>
                    <a:p>
                      <a:r>
                        <a:rPr kumimoji="1" lang="en-US" altLang="ja-JP" sz="1900" dirty="0"/>
                        <a:t>2017</a:t>
                      </a:r>
                      <a:r>
                        <a:rPr kumimoji="1" lang="ja-JP" altLang="en-US" sz="1900" dirty="0"/>
                        <a:t>年</a:t>
                      </a:r>
                      <a:r>
                        <a:rPr kumimoji="1" lang="en-US" altLang="ja-JP" sz="1900" dirty="0"/>
                        <a:t>10</a:t>
                      </a:r>
                      <a:r>
                        <a:rPr kumimoji="1" lang="ja-JP" altLang="en-US" sz="1900" dirty="0"/>
                        <a:t>月</a:t>
                      </a:r>
                    </a:p>
                  </a:txBody>
                  <a:tcPr>
                    <a:solidFill>
                      <a:schemeClr val="bg1"/>
                    </a:solidFill>
                  </a:tcPr>
                </a:tc>
                <a:extLst>
                  <a:ext uri="{0D108BD9-81ED-4DB2-BD59-A6C34878D82A}">
                    <a16:rowId xmlns:a16="http://schemas.microsoft.com/office/drawing/2014/main" xmlns="" val="10004"/>
                  </a:ext>
                </a:extLst>
              </a:tr>
            </a:tbl>
          </a:graphicData>
        </a:graphic>
      </p:graphicFrame>
      <p:sp>
        <p:nvSpPr>
          <p:cNvPr id="2" name="タイトル 1"/>
          <p:cNvSpPr>
            <a:spLocks noGrp="1"/>
          </p:cNvSpPr>
          <p:nvPr>
            <p:ph type="title"/>
          </p:nvPr>
        </p:nvSpPr>
        <p:spPr>
          <a:xfrm>
            <a:off x="2357618" y="1001994"/>
            <a:ext cx="7318098" cy="1188720"/>
          </a:xfrm>
        </p:spPr>
        <p:txBody>
          <a:bodyPr/>
          <a:lstStyle/>
          <a:p>
            <a:r>
              <a:rPr lang="ja-JP" altLang="en-US" dirty="0"/>
              <a:t>現状分析（他の</a:t>
            </a:r>
            <a:r>
              <a:rPr lang="en-US" altLang="ja-JP" dirty="0"/>
              <a:t>SNS</a:t>
            </a:r>
            <a:r>
              <a:rPr lang="ja-JP" altLang="en-US" dirty="0"/>
              <a:t>との比較）</a:t>
            </a:r>
            <a:endParaRPr kumimoji="1" lang="ja-JP" altLang="en-US" dirty="0"/>
          </a:p>
        </p:txBody>
      </p:sp>
      <p:sp>
        <p:nvSpPr>
          <p:cNvPr id="7" name="テキスト ボックス 6"/>
          <p:cNvSpPr txBox="1"/>
          <p:nvPr/>
        </p:nvSpPr>
        <p:spPr>
          <a:xfrm>
            <a:off x="2357618" y="2321944"/>
            <a:ext cx="2792752" cy="384721"/>
          </a:xfrm>
          <a:prstGeom prst="rect">
            <a:avLst/>
          </a:prstGeom>
          <a:noFill/>
        </p:spPr>
        <p:txBody>
          <a:bodyPr wrap="none" rtlCol="0">
            <a:spAutoFit/>
          </a:bodyPr>
          <a:lstStyle/>
          <a:p>
            <a:r>
              <a:rPr kumimoji="1" lang="ja-JP" altLang="en-US" sz="1900" dirty="0" smtClean="0"/>
              <a:t>各</a:t>
            </a:r>
            <a:r>
              <a:rPr kumimoji="1" lang="en-US" altLang="ja-JP" sz="1900" dirty="0" smtClean="0"/>
              <a:t>SNS</a:t>
            </a:r>
            <a:r>
              <a:rPr kumimoji="1" lang="ja-JP" altLang="en-US" sz="1900" dirty="0"/>
              <a:t>の国内ユーザー数</a:t>
            </a:r>
          </a:p>
        </p:txBody>
      </p:sp>
      <p:pic>
        <p:nvPicPr>
          <p:cNvPr id="8" name="図 7"/>
          <p:cNvPicPr>
            <a:picLocks noChangeAspect="1"/>
          </p:cNvPicPr>
          <p:nvPr/>
        </p:nvPicPr>
        <p:blipFill rotWithShape="1">
          <a:blip r:embed="rId2"/>
          <a:srcRect r="49833"/>
          <a:stretch/>
        </p:blipFill>
        <p:spPr>
          <a:xfrm>
            <a:off x="8279461" y="3221640"/>
            <a:ext cx="1097587" cy="1093940"/>
          </a:xfrm>
          <a:prstGeom prst="roundRect">
            <a:avLst/>
          </a:prstGeom>
        </p:spPr>
      </p:pic>
      <p:pic>
        <p:nvPicPr>
          <p:cNvPr id="9" name="図 8"/>
          <p:cNvPicPr>
            <a:picLocks noChangeAspect="1"/>
          </p:cNvPicPr>
          <p:nvPr/>
        </p:nvPicPr>
        <p:blipFill rotWithShape="1">
          <a:blip r:embed="rId2"/>
          <a:srcRect l="50000"/>
          <a:stretch/>
        </p:blipFill>
        <p:spPr>
          <a:xfrm>
            <a:off x="6601581" y="3221640"/>
            <a:ext cx="1092964" cy="1092964"/>
          </a:xfrm>
          <a:prstGeom prst="rect">
            <a:avLst/>
          </a:prstGeom>
        </p:spPr>
      </p:pic>
      <p:pic>
        <p:nvPicPr>
          <p:cNvPr id="10" name="図 9"/>
          <p:cNvPicPr>
            <a:picLocks noChangeAspect="1"/>
          </p:cNvPicPr>
          <p:nvPr/>
        </p:nvPicPr>
        <p:blipFill>
          <a:blip r:embed="rId3"/>
          <a:stretch>
            <a:fillRect/>
          </a:stretch>
        </p:blipFill>
        <p:spPr>
          <a:xfrm>
            <a:off x="4923702" y="3222616"/>
            <a:ext cx="1092964" cy="1092964"/>
          </a:xfrm>
          <a:prstGeom prst="rect">
            <a:avLst/>
          </a:prstGeom>
        </p:spPr>
      </p:pic>
      <p:sp>
        <p:nvSpPr>
          <p:cNvPr id="11" name="テキスト ボックス 10">
            <a:extLst>
              <a:ext uri="{FF2B5EF4-FFF2-40B4-BE49-F238E27FC236}">
                <a16:creationId xmlns:a16="http://schemas.microsoft.com/office/drawing/2014/main" xmlns="" id="{775ECF15-1513-4280-A539-E2294EFF946C}"/>
              </a:ext>
            </a:extLst>
          </p:cNvPr>
          <p:cNvSpPr txBox="1"/>
          <p:nvPr/>
        </p:nvSpPr>
        <p:spPr>
          <a:xfrm>
            <a:off x="8136511" y="5751277"/>
            <a:ext cx="1539204" cy="338554"/>
          </a:xfrm>
          <a:prstGeom prst="rect">
            <a:avLst/>
          </a:prstGeom>
          <a:noFill/>
        </p:spPr>
        <p:txBody>
          <a:bodyPr wrap="none" rtlCol="0">
            <a:spAutoFit/>
          </a:bodyPr>
          <a:lstStyle/>
          <a:p>
            <a:r>
              <a:rPr kumimoji="1" lang="ja-JP" altLang="en-US" sz="1600" dirty="0"/>
              <a:t>出典：</a:t>
            </a:r>
            <a:r>
              <a:rPr kumimoji="1" lang="en-US" altLang="ja-JP" sz="1600" dirty="0"/>
              <a:t>Insta Lab</a:t>
            </a:r>
            <a:endParaRPr kumimoji="1" lang="ja-JP" altLang="en-US" sz="1600" dirty="0"/>
          </a:p>
        </p:txBody>
      </p:sp>
      <p:sp>
        <p:nvSpPr>
          <p:cNvPr id="4" name="ドーナツ 3"/>
          <p:cNvSpPr/>
          <p:nvPr/>
        </p:nvSpPr>
        <p:spPr>
          <a:xfrm>
            <a:off x="4572000" y="4857979"/>
            <a:ext cx="830483" cy="574633"/>
          </a:xfrm>
          <a:prstGeom prst="donut">
            <a:avLst>
              <a:gd name="adj" fmla="val 99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425865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96579" y="411958"/>
            <a:ext cx="8998840" cy="1188720"/>
          </a:xfrm>
        </p:spPr>
        <p:txBody>
          <a:bodyPr/>
          <a:lstStyle/>
          <a:p>
            <a:r>
              <a:rPr lang="ja-JP" altLang="en-US" dirty="0"/>
              <a:t>現状分析（ギフトと</a:t>
            </a:r>
            <a:r>
              <a:rPr lang="en-US" altLang="ja-JP" dirty="0"/>
              <a:t>INSTAGRAM</a:t>
            </a:r>
            <a:r>
              <a:rPr lang="ja-JP" altLang="en-US" dirty="0"/>
              <a:t>の関係について）</a:t>
            </a:r>
            <a:endParaRPr kumimoji="1" lang="ja-JP" altLang="en-US" dirty="0"/>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t="2916"/>
          <a:stretch/>
        </p:blipFill>
        <p:spPr>
          <a:xfrm>
            <a:off x="1596579" y="1857270"/>
            <a:ext cx="2673293" cy="4616234"/>
          </a:xfrm>
          <a:prstGeom prst="rect">
            <a:avLst/>
          </a:prstGeom>
        </p:spPr>
      </p:pic>
      <p:pic>
        <p:nvPicPr>
          <p:cNvPr id="4" name="図 3"/>
          <p:cNvPicPr>
            <a:picLocks noChangeAspect="1"/>
          </p:cNvPicPr>
          <p:nvPr/>
        </p:nvPicPr>
        <p:blipFill rotWithShape="1">
          <a:blip r:embed="rId3">
            <a:extLst>
              <a:ext uri="{28A0092B-C50C-407E-A947-70E740481C1C}">
                <a14:useLocalDpi xmlns:a14="http://schemas.microsoft.com/office/drawing/2010/main" val="0"/>
              </a:ext>
            </a:extLst>
          </a:blip>
          <a:srcRect t="2684"/>
          <a:stretch/>
        </p:blipFill>
        <p:spPr>
          <a:xfrm>
            <a:off x="4762553" y="1857270"/>
            <a:ext cx="2666891" cy="4616234"/>
          </a:xfrm>
          <a:prstGeom prst="rect">
            <a:avLst/>
          </a:prstGeom>
        </p:spPr>
      </p:pic>
      <p:pic>
        <p:nvPicPr>
          <p:cNvPr id="5" name="図 4"/>
          <p:cNvPicPr>
            <a:picLocks noChangeAspect="1"/>
          </p:cNvPicPr>
          <p:nvPr/>
        </p:nvPicPr>
        <p:blipFill rotWithShape="1">
          <a:blip r:embed="rId4">
            <a:extLst>
              <a:ext uri="{28A0092B-C50C-407E-A947-70E740481C1C}">
                <a14:useLocalDpi xmlns:a14="http://schemas.microsoft.com/office/drawing/2010/main" val="0"/>
              </a:ext>
            </a:extLst>
          </a:blip>
          <a:srcRect t="2796"/>
          <a:stretch/>
        </p:blipFill>
        <p:spPr>
          <a:xfrm>
            <a:off x="7922125" y="1857270"/>
            <a:ext cx="2669981" cy="4616234"/>
          </a:xfrm>
          <a:prstGeom prst="rect">
            <a:avLst/>
          </a:prstGeom>
        </p:spPr>
      </p:pic>
    </p:spTree>
    <p:extLst>
      <p:ext uri="{BB962C8B-B14F-4D97-AF65-F5344CB8AC3E}">
        <p14:creationId xmlns:p14="http://schemas.microsoft.com/office/powerpoint/2010/main" val="14721666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96580" y="360299"/>
            <a:ext cx="8998840" cy="1188720"/>
          </a:xfrm>
        </p:spPr>
        <p:txBody>
          <a:bodyPr/>
          <a:lstStyle/>
          <a:p>
            <a:r>
              <a:rPr lang="ja-JP" altLang="en-US" dirty="0"/>
              <a:t>現状分析（ギフトと</a:t>
            </a:r>
            <a:r>
              <a:rPr lang="en-US" altLang="ja-JP" dirty="0"/>
              <a:t>INSTAGRAM</a:t>
            </a:r>
            <a:r>
              <a:rPr lang="ja-JP" altLang="en-US" dirty="0"/>
              <a:t>の関係について）</a:t>
            </a:r>
            <a:endParaRPr kumimoji="1" lang="ja-JP" altLang="en-US" dirty="0"/>
          </a:p>
        </p:txBody>
      </p:sp>
      <p:pic>
        <p:nvPicPr>
          <p:cNvPr id="6" name="図 5"/>
          <p:cNvPicPr>
            <a:picLocks noChangeAspect="1"/>
          </p:cNvPicPr>
          <p:nvPr/>
        </p:nvPicPr>
        <p:blipFill rotWithShape="1">
          <a:blip r:embed="rId2">
            <a:extLst>
              <a:ext uri="{28A0092B-C50C-407E-A947-70E740481C1C}">
                <a14:useLocalDpi xmlns:a14="http://schemas.microsoft.com/office/drawing/2010/main" val="0"/>
              </a:ext>
            </a:extLst>
          </a:blip>
          <a:srcRect t="2587"/>
          <a:stretch/>
        </p:blipFill>
        <p:spPr>
          <a:xfrm>
            <a:off x="4754093" y="1738561"/>
            <a:ext cx="2683814" cy="4650115"/>
          </a:xfrm>
          <a:prstGeom prst="rect">
            <a:avLst/>
          </a:prstGeom>
        </p:spPr>
      </p:pic>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t="2587"/>
          <a:stretch/>
        </p:blipFill>
        <p:spPr>
          <a:xfrm>
            <a:off x="7911605" y="1738561"/>
            <a:ext cx="2683815" cy="4650115"/>
          </a:xfrm>
          <a:prstGeom prst="rect">
            <a:avLst/>
          </a:prstGeom>
        </p:spPr>
      </p:pic>
      <p:pic>
        <p:nvPicPr>
          <p:cNvPr id="9" name="図 8"/>
          <p:cNvPicPr>
            <a:picLocks noChangeAspect="1"/>
          </p:cNvPicPr>
          <p:nvPr/>
        </p:nvPicPr>
        <p:blipFill rotWithShape="1">
          <a:blip r:embed="rId4">
            <a:extLst>
              <a:ext uri="{28A0092B-C50C-407E-A947-70E740481C1C}">
                <a14:useLocalDpi xmlns:a14="http://schemas.microsoft.com/office/drawing/2010/main" val="0"/>
              </a:ext>
            </a:extLst>
          </a:blip>
          <a:srcRect t="2977"/>
          <a:stretch/>
        </p:blipFill>
        <p:spPr>
          <a:xfrm>
            <a:off x="1596580" y="1738561"/>
            <a:ext cx="2694617" cy="4650115"/>
          </a:xfrm>
          <a:prstGeom prst="rect">
            <a:avLst/>
          </a:prstGeom>
        </p:spPr>
      </p:pic>
    </p:spTree>
    <p:extLst>
      <p:ext uri="{BB962C8B-B14F-4D97-AF65-F5344CB8AC3E}">
        <p14:creationId xmlns:p14="http://schemas.microsoft.com/office/powerpoint/2010/main" val="19923931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96580" y="216221"/>
            <a:ext cx="8998840" cy="1188720"/>
          </a:xfrm>
        </p:spPr>
        <p:txBody>
          <a:bodyPr/>
          <a:lstStyle/>
          <a:p>
            <a:r>
              <a:rPr lang="ja-JP" altLang="en-US" dirty="0"/>
              <a:t>現状分析（ギフトと</a:t>
            </a:r>
            <a:r>
              <a:rPr lang="en-US" altLang="ja-JP" dirty="0"/>
              <a:t>INSTAGRAM</a:t>
            </a:r>
            <a:r>
              <a:rPr lang="ja-JP" altLang="en-US" dirty="0"/>
              <a:t>の関係について）</a:t>
            </a:r>
            <a:endParaRPr kumimoji="1" lang="ja-JP" altLang="en-US" dirty="0"/>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t="2977"/>
          <a:stretch/>
        </p:blipFill>
        <p:spPr>
          <a:xfrm>
            <a:off x="1596580" y="1599763"/>
            <a:ext cx="1415032" cy="2441929"/>
          </a:xfrm>
          <a:prstGeom prst="rect">
            <a:avLst/>
          </a:prstGeom>
        </p:spPr>
      </p:pic>
      <p:pic>
        <p:nvPicPr>
          <p:cNvPr id="10" name="図 9"/>
          <p:cNvPicPr>
            <a:picLocks noChangeAspect="1"/>
          </p:cNvPicPr>
          <p:nvPr/>
        </p:nvPicPr>
        <p:blipFill rotWithShape="1">
          <a:blip r:embed="rId3">
            <a:extLst>
              <a:ext uri="{28A0092B-C50C-407E-A947-70E740481C1C}">
                <a14:useLocalDpi xmlns:a14="http://schemas.microsoft.com/office/drawing/2010/main" val="0"/>
              </a:ext>
            </a:extLst>
          </a:blip>
          <a:srcRect t="2977"/>
          <a:stretch/>
        </p:blipFill>
        <p:spPr>
          <a:xfrm>
            <a:off x="9178899" y="1597194"/>
            <a:ext cx="1416521" cy="2444498"/>
          </a:xfrm>
          <a:prstGeom prst="rect">
            <a:avLst/>
          </a:prstGeom>
        </p:spPr>
      </p:pic>
      <p:pic>
        <p:nvPicPr>
          <p:cNvPr id="11" name="図 10"/>
          <p:cNvPicPr>
            <a:picLocks noChangeAspect="1"/>
          </p:cNvPicPr>
          <p:nvPr/>
        </p:nvPicPr>
        <p:blipFill rotWithShape="1">
          <a:blip r:embed="rId4">
            <a:extLst>
              <a:ext uri="{28A0092B-C50C-407E-A947-70E740481C1C}">
                <a14:useLocalDpi xmlns:a14="http://schemas.microsoft.com/office/drawing/2010/main" val="0"/>
              </a:ext>
            </a:extLst>
          </a:blip>
          <a:srcRect t="2977"/>
          <a:stretch/>
        </p:blipFill>
        <p:spPr>
          <a:xfrm>
            <a:off x="2254945" y="4233945"/>
            <a:ext cx="1415033" cy="2441929"/>
          </a:xfrm>
          <a:prstGeom prst="rect">
            <a:avLst/>
          </a:prstGeom>
        </p:spPr>
      </p:pic>
      <p:pic>
        <p:nvPicPr>
          <p:cNvPr id="12" name="図 11"/>
          <p:cNvPicPr>
            <a:picLocks noChangeAspect="1"/>
          </p:cNvPicPr>
          <p:nvPr/>
        </p:nvPicPr>
        <p:blipFill rotWithShape="1">
          <a:blip r:embed="rId5">
            <a:extLst>
              <a:ext uri="{28A0092B-C50C-407E-A947-70E740481C1C}">
                <a14:useLocalDpi xmlns:a14="http://schemas.microsoft.com/office/drawing/2010/main" val="0"/>
              </a:ext>
            </a:extLst>
          </a:blip>
          <a:srcRect t="9702"/>
          <a:stretch/>
        </p:blipFill>
        <p:spPr>
          <a:xfrm>
            <a:off x="4740872" y="4308357"/>
            <a:ext cx="1415032" cy="2441929"/>
          </a:xfrm>
          <a:prstGeom prst="rect">
            <a:avLst/>
          </a:prstGeom>
        </p:spPr>
      </p:pic>
      <p:pic>
        <p:nvPicPr>
          <p:cNvPr id="13" name="図 12"/>
          <p:cNvPicPr>
            <a:picLocks noChangeAspect="1"/>
          </p:cNvPicPr>
          <p:nvPr/>
        </p:nvPicPr>
        <p:blipFill rotWithShape="1">
          <a:blip r:embed="rId6">
            <a:extLst>
              <a:ext uri="{28A0092B-C50C-407E-A947-70E740481C1C}">
                <a14:useLocalDpi xmlns:a14="http://schemas.microsoft.com/office/drawing/2010/main" val="0"/>
              </a:ext>
            </a:extLst>
          </a:blip>
          <a:srcRect t="9702"/>
          <a:stretch/>
        </p:blipFill>
        <p:spPr>
          <a:xfrm>
            <a:off x="9714345" y="4308357"/>
            <a:ext cx="1416521" cy="2441929"/>
          </a:xfrm>
          <a:prstGeom prst="rect">
            <a:avLst/>
          </a:prstGeom>
        </p:spPr>
      </p:pic>
      <p:pic>
        <p:nvPicPr>
          <p:cNvPr id="14" name="図 13"/>
          <p:cNvPicPr>
            <a:picLocks noChangeAspect="1"/>
          </p:cNvPicPr>
          <p:nvPr/>
        </p:nvPicPr>
        <p:blipFill rotWithShape="1">
          <a:blip r:embed="rId7">
            <a:extLst>
              <a:ext uri="{28A0092B-C50C-407E-A947-70E740481C1C}">
                <a14:useLocalDpi xmlns:a14="http://schemas.microsoft.com/office/drawing/2010/main" val="0"/>
              </a:ext>
            </a:extLst>
          </a:blip>
          <a:srcRect t="9702"/>
          <a:stretch/>
        </p:blipFill>
        <p:spPr>
          <a:xfrm>
            <a:off x="7226797" y="4308357"/>
            <a:ext cx="1416655" cy="2441929"/>
          </a:xfrm>
          <a:prstGeom prst="rect">
            <a:avLst/>
          </a:prstGeom>
        </p:spPr>
      </p:pic>
      <p:pic>
        <p:nvPicPr>
          <p:cNvPr id="15" name="図 14"/>
          <p:cNvPicPr>
            <a:picLocks noChangeAspect="1"/>
          </p:cNvPicPr>
          <p:nvPr/>
        </p:nvPicPr>
        <p:blipFill rotWithShape="1">
          <a:blip r:embed="rId8">
            <a:extLst>
              <a:ext uri="{28A0092B-C50C-407E-A947-70E740481C1C}">
                <a14:useLocalDpi xmlns:a14="http://schemas.microsoft.com/office/drawing/2010/main" val="0"/>
              </a:ext>
            </a:extLst>
          </a:blip>
          <a:srcRect t="2977"/>
          <a:stretch/>
        </p:blipFill>
        <p:spPr>
          <a:xfrm>
            <a:off x="4084128" y="1604820"/>
            <a:ext cx="1415032" cy="2441929"/>
          </a:xfrm>
          <a:prstGeom prst="rect">
            <a:avLst/>
          </a:prstGeom>
        </p:spPr>
      </p:pic>
      <p:pic>
        <p:nvPicPr>
          <p:cNvPr id="16" name="図 15"/>
          <p:cNvPicPr>
            <a:picLocks noChangeAspect="1"/>
          </p:cNvPicPr>
          <p:nvPr/>
        </p:nvPicPr>
        <p:blipFill rotWithShape="1">
          <a:blip r:embed="rId9">
            <a:extLst>
              <a:ext uri="{28A0092B-C50C-407E-A947-70E740481C1C}">
                <a14:useLocalDpi xmlns:a14="http://schemas.microsoft.com/office/drawing/2010/main" val="0"/>
              </a:ext>
            </a:extLst>
          </a:blip>
          <a:srcRect t="3540"/>
          <a:stretch/>
        </p:blipFill>
        <p:spPr>
          <a:xfrm>
            <a:off x="6691351" y="1604820"/>
            <a:ext cx="1416655" cy="2441929"/>
          </a:xfrm>
          <a:prstGeom prst="rect">
            <a:avLst/>
          </a:prstGeom>
        </p:spPr>
      </p:pic>
      <p:sp>
        <p:nvSpPr>
          <p:cNvPr id="19" name="右矢印 18"/>
          <p:cNvSpPr/>
          <p:nvPr/>
        </p:nvSpPr>
        <p:spPr>
          <a:xfrm>
            <a:off x="3172304" y="2504650"/>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
        <p:nvSpPr>
          <p:cNvPr id="20" name="右矢印 19"/>
          <p:cNvSpPr/>
          <p:nvPr/>
        </p:nvSpPr>
        <p:spPr>
          <a:xfrm>
            <a:off x="5720501" y="2504650"/>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
        <p:nvSpPr>
          <p:cNvPr id="21" name="右矢印 20"/>
          <p:cNvSpPr/>
          <p:nvPr/>
        </p:nvSpPr>
        <p:spPr>
          <a:xfrm>
            <a:off x="8268698" y="2513168"/>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
        <p:nvSpPr>
          <p:cNvPr id="22" name="右矢印 21"/>
          <p:cNvSpPr/>
          <p:nvPr/>
        </p:nvSpPr>
        <p:spPr>
          <a:xfrm>
            <a:off x="8804145" y="5211436"/>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
        <p:nvSpPr>
          <p:cNvPr id="23" name="右矢印 22"/>
          <p:cNvSpPr/>
          <p:nvPr/>
        </p:nvSpPr>
        <p:spPr>
          <a:xfrm>
            <a:off x="6316597" y="5211436"/>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
        <p:nvSpPr>
          <p:cNvPr id="24" name="右矢印 23"/>
          <p:cNvSpPr/>
          <p:nvPr/>
        </p:nvSpPr>
        <p:spPr>
          <a:xfrm>
            <a:off x="3830671" y="5211436"/>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
        <p:nvSpPr>
          <p:cNvPr id="25" name="右矢印 24"/>
          <p:cNvSpPr/>
          <p:nvPr/>
        </p:nvSpPr>
        <p:spPr>
          <a:xfrm>
            <a:off x="1344744" y="5211436"/>
            <a:ext cx="749508" cy="62958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sz="2400" u="sng" dirty="0">
              <a:solidFill>
                <a:schemeClr val="bg1"/>
              </a:solidFill>
            </a:endParaRPr>
          </a:p>
        </p:txBody>
      </p:sp>
    </p:spTree>
    <p:extLst>
      <p:ext uri="{BB962C8B-B14F-4D97-AF65-F5344CB8AC3E}">
        <p14:creationId xmlns:p14="http://schemas.microsoft.com/office/powerpoint/2010/main" val="4748599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5188" y="2164185"/>
            <a:ext cx="5190488" cy="4002475"/>
          </a:xfrm>
          <a:prstGeom prst="rect">
            <a:avLst/>
          </a:prstGeom>
        </p:spPr>
      </p:pic>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9077" y="2599524"/>
            <a:ext cx="5692089" cy="2472808"/>
          </a:xfrm>
          <a:prstGeom prst="rect">
            <a:avLst/>
          </a:prstGeom>
        </p:spPr>
      </p:pic>
      <p:sp>
        <p:nvSpPr>
          <p:cNvPr id="6" name="タイトル 5"/>
          <p:cNvSpPr>
            <a:spLocks noGrp="1"/>
          </p:cNvSpPr>
          <p:nvPr>
            <p:ph type="title"/>
          </p:nvPr>
        </p:nvSpPr>
        <p:spPr>
          <a:xfrm>
            <a:off x="1595188" y="768795"/>
            <a:ext cx="9005978" cy="1188720"/>
          </a:xfrm>
        </p:spPr>
        <p:txBody>
          <a:bodyPr/>
          <a:lstStyle/>
          <a:p>
            <a:r>
              <a:rPr lang="ja-JP" altLang="en-US" dirty="0"/>
              <a:t>現状分析（ギフトと</a:t>
            </a:r>
            <a:r>
              <a:rPr lang="en-US" altLang="ja-JP" dirty="0"/>
              <a:t>INSTAGRAM</a:t>
            </a:r>
            <a:r>
              <a:rPr lang="ja-JP" altLang="en-US" dirty="0"/>
              <a:t>の関係について）</a:t>
            </a:r>
            <a:endParaRPr kumimoji="1" lang="ja-JP" altLang="en-US" dirty="0"/>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187" y="4391466"/>
            <a:ext cx="9005979" cy="1731919"/>
          </a:xfrm>
          <a:prstGeom prst="rect">
            <a:avLst/>
          </a:prstGeom>
        </p:spPr>
      </p:pic>
    </p:spTree>
    <p:extLst>
      <p:ext uri="{BB962C8B-B14F-4D97-AF65-F5344CB8AC3E}">
        <p14:creationId xmlns:p14="http://schemas.microsoft.com/office/powerpoint/2010/main" val="1574182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751533"/>
            <a:ext cx="7729728" cy="1188720"/>
          </a:xfrm>
        </p:spPr>
        <p:txBody>
          <a:bodyPr>
            <a:normAutofit/>
          </a:bodyPr>
          <a:lstStyle/>
          <a:p>
            <a:r>
              <a:rPr kumimoji="1" lang="ja-JP" altLang="en-US" sz="2400"/>
              <a:t>インスタグラムに関する研究</a:t>
            </a:r>
          </a:p>
        </p:txBody>
      </p:sp>
      <p:graphicFrame>
        <p:nvGraphicFramePr>
          <p:cNvPr id="4" name="図表 3"/>
          <p:cNvGraphicFramePr/>
          <p:nvPr>
            <p:extLst>
              <p:ext uri="{D42A27DB-BD31-4B8C-83A1-F6EECF244321}">
                <p14:modId xmlns:p14="http://schemas.microsoft.com/office/powerpoint/2010/main" val="714488500"/>
              </p:ext>
            </p:extLst>
          </p:nvPr>
        </p:nvGraphicFramePr>
        <p:xfrm>
          <a:off x="2231136" y="2216257"/>
          <a:ext cx="7729728" cy="41235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39673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xmlns="" id="{5E3BB4E4-8A53-4DA4-BC24-0277A8AD63B0}"/>
              </a:ext>
            </a:extLst>
          </p:cNvPr>
          <p:cNvSpPr/>
          <p:nvPr/>
        </p:nvSpPr>
        <p:spPr>
          <a:xfrm>
            <a:off x="1664503" y="5394269"/>
            <a:ext cx="8862994" cy="921286"/>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solidFill>
              </a:rPr>
              <a:t>→</a:t>
            </a:r>
            <a:r>
              <a:rPr kumimoji="1" lang="ja-JP" altLang="en-US" sz="2400" u="sng" dirty="0" smtClean="0">
                <a:solidFill>
                  <a:schemeClr val="bg1"/>
                </a:solidFill>
              </a:rPr>
              <a:t>消費者</a:t>
            </a:r>
            <a:r>
              <a:rPr kumimoji="1" lang="ja-JP" altLang="en-US" sz="2400" u="sng" dirty="0">
                <a:solidFill>
                  <a:schemeClr val="bg1"/>
                </a:solidFill>
              </a:rPr>
              <a:t>行動と関連付けた学術的な論文は見当たらない</a:t>
            </a:r>
            <a:r>
              <a:rPr kumimoji="1" lang="ja-JP" altLang="en-US" sz="2400" u="sng" dirty="0" smtClean="0">
                <a:solidFill>
                  <a:schemeClr val="bg1"/>
                </a:solidFill>
              </a:rPr>
              <a:t>。</a:t>
            </a:r>
            <a:endParaRPr lang="ja-JP" altLang="en-US" sz="2400" dirty="0">
              <a:solidFill>
                <a:schemeClr val="bg1"/>
              </a:solidFill>
            </a:endParaRPr>
          </a:p>
        </p:txBody>
      </p:sp>
      <p:sp>
        <p:nvSpPr>
          <p:cNvPr id="2" name="タイトル 1"/>
          <p:cNvSpPr>
            <a:spLocks noGrp="1"/>
          </p:cNvSpPr>
          <p:nvPr>
            <p:ph type="title"/>
          </p:nvPr>
        </p:nvSpPr>
        <p:spPr>
          <a:xfrm>
            <a:off x="2231135" y="592435"/>
            <a:ext cx="7729728" cy="1188720"/>
          </a:xfrm>
        </p:spPr>
        <p:txBody>
          <a:bodyPr>
            <a:normAutofit/>
          </a:bodyPr>
          <a:lstStyle/>
          <a:p>
            <a:r>
              <a:rPr kumimoji="1" lang="ja-JP" altLang="en-US" sz="2400"/>
              <a:t>インスタグラムに関する研究</a:t>
            </a:r>
          </a:p>
        </p:txBody>
      </p:sp>
      <p:graphicFrame>
        <p:nvGraphicFramePr>
          <p:cNvPr id="3" name="図表 2"/>
          <p:cNvGraphicFramePr/>
          <p:nvPr>
            <p:extLst>
              <p:ext uri="{D42A27DB-BD31-4B8C-83A1-F6EECF244321}">
                <p14:modId xmlns:p14="http://schemas.microsoft.com/office/powerpoint/2010/main" val="803013166"/>
              </p:ext>
            </p:extLst>
          </p:nvPr>
        </p:nvGraphicFramePr>
        <p:xfrm>
          <a:off x="2231135" y="1912890"/>
          <a:ext cx="7729728" cy="3349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49802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1029259"/>
            <a:ext cx="7729728" cy="1188720"/>
          </a:xfrm>
        </p:spPr>
        <p:txBody>
          <a:bodyPr>
            <a:normAutofit/>
          </a:bodyPr>
          <a:lstStyle/>
          <a:p>
            <a:r>
              <a:rPr kumimoji="1" lang="ja-JP" altLang="en-US" sz="2400"/>
              <a:t>ギフトに関する研究</a:t>
            </a:r>
          </a:p>
        </p:txBody>
      </p:sp>
      <p:graphicFrame>
        <p:nvGraphicFramePr>
          <p:cNvPr id="3" name="図表 2"/>
          <p:cNvGraphicFramePr/>
          <p:nvPr>
            <p:extLst>
              <p:ext uri="{D42A27DB-BD31-4B8C-83A1-F6EECF244321}">
                <p14:modId xmlns:p14="http://schemas.microsoft.com/office/powerpoint/2010/main" val="1809752920"/>
              </p:ext>
            </p:extLst>
          </p:nvPr>
        </p:nvGraphicFramePr>
        <p:xfrm>
          <a:off x="2231136" y="2505846"/>
          <a:ext cx="7729728" cy="3427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08472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DDA8A18B-3C21-44B2-907B-91985BC5A452}"/>
              </a:ext>
            </a:extLst>
          </p:cNvPr>
          <p:cNvSpPr>
            <a:spLocks noGrp="1"/>
          </p:cNvSpPr>
          <p:nvPr>
            <p:ph type="title"/>
          </p:nvPr>
        </p:nvSpPr>
        <p:spPr/>
        <p:txBody>
          <a:bodyPr/>
          <a:lstStyle/>
          <a:p>
            <a:r>
              <a:rPr kumimoji="1" lang="ja-JP" altLang="en-US"/>
              <a:t>目次</a:t>
            </a:r>
          </a:p>
        </p:txBody>
      </p:sp>
      <p:sp>
        <p:nvSpPr>
          <p:cNvPr id="3" name="コンテンツ プレースホルダー 2">
            <a:extLst>
              <a:ext uri="{FF2B5EF4-FFF2-40B4-BE49-F238E27FC236}">
                <a16:creationId xmlns:a16="http://schemas.microsoft.com/office/drawing/2014/main" xmlns="" id="{818C04E9-70B3-4150-8EA1-BA47FFAABBD0}"/>
              </a:ext>
            </a:extLst>
          </p:cNvPr>
          <p:cNvSpPr>
            <a:spLocks noGrp="1"/>
          </p:cNvSpPr>
          <p:nvPr>
            <p:ph idx="1"/>
          </p:nvPr>
        </p:nvSpPr>
        <p:spPr>
          <a:xfrm>
            <a:off x="2231136" y="2438539"/>
            <a:ext cx="1828800" cy="3530000"/>
          </a:xfrm>
        </p:spPr>
        <p:txBody>
          <a:bodyPr>
            <a:noAutofit/>
          </a:bodyPr>
          <a:lstStyle/>
          <a:p>
            <a:pPr>
              <a:buFont typeface="Wingdings" panose="05000000000000000000" pitchFamily="2" charset="2"/>
              <a:buChar char="l"/>
            </a:pPr>
            <a:r>
              <a:rPr lang="ja-JP" altLang="en-US" sz="2400"/>
              <a:t>研究概要</a:t>
            </a:r>
            <a:endParaRPr lang="en-US" altLang="ja-JP" sz="2400" dirty="0"/>
          </a:p>
          <a:p>
            <a:pPr>
              <a:buFont typeface="Wingdings" panose="05000000000000000000" pitchFamily="2" charset="2"/>
              <a:buChar char="l"/>
            </a:pPr>
            <a:r>
              <a:rPr lang="ja-JP" altLang="en-US" sz="2400"/>
              <a:t>現状分析</a:t>
            </a:r>
            <a:endParaRPr lang="en-US" altLang="ja-JP" sz="2400" dirty="0"/>
          </a:p>
          <a:p>
            <a:pPr>
              <a:buFont typeface="Wingdings" panose="05000000000000000000" pitchFamily="2" charset="2"/>
              <a:buChar char="l"/>
            </a:pPr>
            <a:r>
              <a:rPr kumimoji="1" lang="ja-JP" altLang="en-US" sz="2400"/>
              <a:t>問題意識</a:t>
            </a:r>
            <a:endParaRPr kumimoji="1" lang="en-US" altLang="ja-JP" sz="2400" dirty="0"/>
          </a:p>
          <a:p>
            <a:pPr>
              <a:buFont typeface="Wingdings" panose="05000000000000000000" pitchFamily="2" charset="2"/>
              <a:buChar char="l"/>
            </a:pPr>
            <a:r>
              <a:rPr lang="ja-JP" altLang="en-US" sz="2400"/>
              <a:t>研究目的</a:t>
            </a:r>
            <a:endParaRPr lang="en-US" altLang="ja-JP" sz="2400" dirty="0"/>
          </a:p>
          <a:p>
            <a:pPr>
              <a:buFont typeface="Wingdings" panose="05000000000000000000" pitchFamily="2" charset="2"/>
              <a:buChar char="l"/>
            </a:pPr>
            <a:r>
              <a:rPr kumimoji="1" lang="ja-JP" altLang="en-US" sz="2400"/>
              <a:t>仮説導出</a:t>
            </a:r>
            <a:endParaRPr kumimoji="1" lang="en-US" altLang="ja-JP" sz="2400" dirty="0"/>
          </a:p>
          <a:p>
            <a:pPr>
              <a:buFont typeface="Wingdings" panose="05000000000000000000" pitchFamily="2" charset="2"/>
              <a:buChar char="l"/>
            </a:pPr>
            <a:r>
              <a:rPr lang="ja-JP" altLang="en-US" sz="2400"/>
              <a:t>仮説</a:t>
            </a:r>
            <a:r>
              <a:rPr lang="ja-JP" altLang="en-US" sz="2400" smtClean="0"/>
              <a:t>検証</a:t>
            </a:r>
            <a:endParaRPr lang="en-US" altLang="ja-JP" sz="2400" smtClean="0"/>
          </a:p>
          <a:p>
            <a:pPr>
              <a:buFont typeface="Wingdings" panose="05000000000000000000" pitchFamily="2" charset="2"/>
              <a:buChar char="l"/>
            </a:pPr>
            <a:r>
              <a:rPr lang="ja-JP" altLang="en-US" sz="2400" smtClean="0"/>
              <a:t>結果</a:t>
            </a:r>
            <a:endParaRPr lang="en-US" altLang="ja-JP" sz="2400" dirty="0"/>
          </a:p>
          <a:p>
            <a:pPr>
              <a:buFont typeface="Wingdings" panose="05000000000000000000" pitchFamily="2" charset="2"/>
              <a:buChar char="l"/>
            </a:pPr>
            <a:r>
              <a:rPr kumimoji="1" lang="ja-JP" altLang="en-US" sz="2400"/>
              <a:t>考察</a:t>
            </a:r>
            <a:endParaRPr kumimoji="1" lang="en-US" altLang="ja-JP" sz="2400" dirty="0"/>
          </a:p>
        </p:txBody>
      </p:sp>
    </p:spTree>
    <p:extLst>
      <p:ext uri="{BB962C8B-B14F-4D97-AF65-F5344CB8AC3E}">
        <p14:creationId xmlns:p14="http://schemas.microsoft.com/office/powerpoint/2010/main" val="34236882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xmlns="" id="{5E3BB4E4-8A53-4DA4-BC24-0277A8AD63B0}"/>
              </a:ext>
            </a:extLst>
          </p:cNvPr>
          <p:cNvSpPr/>
          <p:nvPr/>
        </p:nvSpPr>
        <p:spPr>
          <a:xfrm>
            <a:off x="1498065" y="5307264"/>
            <a:ext cx="9195871" cy="1111674"/>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solidFill>
              </a:rPr>
              <a:t>→</a:t>
            </a:r>
            <a:r>
              <a:rPr kumimoji="1" lang="ja-JP" altLang="en-US" sz="2400" u="sng" dirty="0" smtClean="0">
                <a:solidFill>
                  <a:schemeClr val="bg1"/>
                </a:solidFill>
              </a:rPr>
              <a:t>与え手</a:t>
            </a:r>
            <a:r>
              <a:rPr kumimoji="1" lang="ja-JP" altLang="en-US" sz="2400" u="sng" dirty="0">
                <a:solidFill>
                  <a:schemeClr val="bg1"/>
                </a:solidFill>
              </a:rPr>
              <a:t>と受け手の二者間の関係に言及する研究が</a:t>
            </a:r>
            <a:r>
              <a:rPr kumimoji="1" lang="ja-JP" altLang="en-US" sz="2400" u="sng" dirty="0" smtClean="0">
                <a:solidFill>
                  <a:schemeClr val="bg1"/>
                </a:solidFill>
              </a:rPr>
              <a:t>多く</a:t>
            </a:r>
            <a:endParaRPr kumimoji="1" lang="en-US" altLang="ja-JP" sz="2400" u="sng" dirty="0" smtClean="0">
              <a:solidFill>
                <a:schemeClr val="bg1"/>
              </a:solidFill>
            </a:endParaRPr>
          </a:p>
          <a:p>
            <a:pPr algn="ctr"/>
            <a:r>
              <a:rPr kumimoji="1" lang="ja-JP" altLang="en-US" sz="2400" u="sng" dirty="0" smtClean="0">
                <a:solidFill>
                  <a:schemeClr val="bg1"/>
                </a:solidFill>
              </a:rPr>
              <a:t>第三者</a:t>
            </a:r>
            <a:r>
              <a:rPr kumimoji="1" lang="ja-JP" altLang="en-US" sz="2400" u="sng" dirty="0">
                <a:solidFill>
                  <a:schemeClr val="bg1"/>
                </a:solidFill>
              </a:rPr>
              <a:t>の影響について言及する研究は少ない</a:t>
            </a:r>
            <a:r>
              <a:rPr kumimoji="1" lang="ja-JP" altLang="en-US" sz="2400" u="sng" dirty="0" smtClean="0">
                <a:solidFill>
                  <a:schemeClr val="bg1"/>
                </a:solidFill>
              </a:rPr>
              <a:t>。</a:t>
            </a:r>
            <a:endParaRPr kumimoji="1" lang="ja-JP" altLang="en-US" sz="2400" u="sng" dirty="0">
              <a:solidFill>
                <a:schemeClr val="bg1"/>
              </a:solidFill>
            </a:endParaRPr>
          </a:p>
        </p:txBody>
      </p:sp>
      <p:sp>
        <p:nvSpPr>
          <p:cNvPr id="2" name="タイトル 1"/>
          <p:cNvSpPr>
            <a:spLocks noGrp="1"/>
          </p:cNvSpPr>
          <p:nvPr>
            <p:ph type="title"/>
          </p:nvPr>
        </p:nvSpPr>
        <p:spPr>
          <a:xfrm>
            <a:off x="2231136" y="420864"/>
            <a:ext cx="7729728" cy="1188720"/>
          </a:xfrm>
        </p:spPr>
        <p:txBody>
          <a:bodyPr>
            <a:normAutofit/>
          </a:bodyPr>
          <a:lstStyle/>
          <a:p>
            <a:r>
              <a:rPr kumimoji="1" lang="ja-JP" altLang="en-US" sz="2400"/>
              <a:t>ギフトに関する研究</a:t>
            </a:r>
          </a:p>
        </p:txBody>
      </p:sp>
      <p:graphicFrame>
        <p:nvGraphicFramePr>
          <p:cNvPr id="3" name="図表 2"/>
          <p:cNvGraphicFramePr/>
          <p:nvPr>
            <p:extLst>
              <p:ext uri="{D42A27DB-BD31-4B8C-83A1-F6EECF244321}">
                <p14:modId xmlns:p14="http://schemas.microsoft.com/office/powerpoint/2010/main" val="1935374441"/>
              </p:ext>
            </p:extLst>
          </p:nvPr>
        </p:nvGraphicFramePr>
        <p:xfrm>
          <a:off x="2231137" y="1760779"/>
          <a:ext cx="7729728" cy="3427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00436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1117093"/>
            <a:ext cx="7729728" cy="1188720"/>
          </a:xfrm>
        </p:spPr>
        <p:txBody>
          <a:bodyPr>
            <a:normAutofit/>
          </a:bodyPr>
          <a:lstStyle/>
          <a:p>
            <a:r>
              <a:rPr kumimoji="1" lang="ja-JP" altLang="en-US" sz="2400" dirty="0"/>
              <a:t>先行研究</a:t>
            </a:r>
            <a:r>
              <a:rPr lang="ja-JP" altLang="en-US" sz="2400" dirty="0"/>
              <a:t>まとめ</a:t>
            </a:r>
            <a:endParaRPr kumimoji="1" lang="ja-JP" altLang="en-US" sz="2400" dirty="0"/>
          </a:p>
        </p:txBody>
      </p:sp>
      <p:sp>
        <p:nvSpPr>
          <p:cNvPr id="4" name="正方形/長方形 3"/>
          <p:cNvSpPr/>
          <p:nvPr/>
        </p:nvSpPr>
        <p:spPr>
          <a:xfrm>
            <a:off x="2231136" y="2665164"/>
            <a:ext cx="7729728" cy="2825728"/>
          </a:xfrm>
          <a:prstGeom prst="rect">
            <a:avLst/>
          </a:prstGeom>
          <a:ln/>
        </p:spPr>
        <p:style>
          <a:lnRef idx="2">
            <a:schemeClr val="accent2"/>
          </a:lnRef>
          <a:fillRef idx="1">
            <a:schemeClr val="lt1"/>
          </a:fillRef>
          <a:effectRef idx="0">
            <a:schemeClr val="accent2"/>
          </a:effectRef>
          <a:fontRef idx="minor">
            <a:schemeClr val="dk1"/>
          </a:fontRef>
        </p:style>
        <p:txBody>
          <a:bodyPr wrap="square" lIns="180000" tIns="180000" rIns="180000" bIns="180000">
            <a:spAutoFit/>
          </a:bodyPr>
          <a:lstStyle/>
          <a:p>
            <a:pPr marL="285750" lvl="0" indent="-285750">
              <a:buFont typeface="Arial" charset="0"/>
              <a:buChar char="•"/>
              <a:defRPr/>
            </a:pPr>
            <a:r>
              <a:rPr kumimoji="1" lang="ja-JP" altLang="en-US" sz="2000" dirty="0">
                <a:solidFill>
                  <a:schemeClr val="tx2">
                    <a:lumMod val="50000"/>
                  </a:schemeClr>
                </a:solidFill>
                <a:latin typeface="+mn-ea"/>
              </a:rPr>
              <a:t>現代の消費者はインスタグラムの台頭により、多様なネットワーク社会の中で、他人とのつながりの影響を受けて生活している。</a:t>
            </a:r>
            <a:endParaRPr kumimoji="1" lang="en-US" altLang="ja-JP" sz="2000" dirty="0">
              <a:solidFill>
                <a:schemeClr val="tx2">
                  <a:lumMod val="50000"/>
                </a:schemeClr>
              </a:solidFill>
              <a:latin typeface="+mn-ea"/>
            </a:endParaRPr>
          </a:p>
          <a:p>
            <a:pPr marL="285750" lvl="0" indent="-285750">
              <a:buFont typeface="Arial" charset="0"/>
              <a:buChar char="•"/>
              <a:defRPr/>
            </a:pPr>
            <a:r>
              <a:rPr kumimoji="1" lang="ja-JP" altLang="en-US" sz="2000" dirty="0">
                <a:solidFill>
                  <a:schemeClr val="tx2">
                    <a:lumMod val="50000"/>
                  </a:schemeClr>
                </a:solidFill>
                <a:latin typeface="+mn-ea"/>
              </a:rPr>
              <a:t>しかし、</a:t>
            </a:r>
            <a:r>
              <a:rPr kumimoji="1" lang="ja-JP" altLang="en-US" sz="2000" dirty="0">
                <a:solidFill>
                  <a:srgbClr val="FF0000"/>
                </a:solidFill>
                <a:latin typeface="+mn-ea"/>
              </a:rPr>
              <a:t>消費者行動と関連付けた学術的な研究は見当たらない</a:t>
            </a:r>
            <a:r>
              <a:rPr kumimoji="1" lang="ja-JP" altLang="en-US" sz="2000" dirty="0" smtClean="0">
                <a:solidFill>
                  <a:srgbClr val="FF0000"/>
                </a:solidFill>
                <a:latin typeface="+mn-ea"/>
              </a:rPr>
              <a:t>。</a:t>
            </a:r>
            <a:endParaRPr kumimoji="1" lang="en-US" altLang="ja-JP" sz="2000" dirty="0">
              <a:latin typeface="+mn-ea"/>
            </a:endParaRPr>
          </a:p>
          <a:p>
            <a:pPr marL="285750" indent="-285750">
              <a:buFont typeface="Arial" charset="0"/>
              <a:buChar char="•"/>
            </a:pPr>
            <a:r>
              <a:rPr kumimoji="1" lang="ja-JP" altLang="en-US" sz="2000" dirty="0">
                <a:latin typeface="+mn-ea"/>
              </a:rPr>
              <a:t>ギフトに関する研究は、数十年前から行われてきているが</a:t>
            </a:r>
            <a:endParaRPr kumimoji="1" lang="en-US" altLang="ja-JP" sz="2000" dirty="0">
              <a:latin typeface="+mn-ea"/>
            </a:endParaRPr>
          </a:p>
          <a:p>
            <a:r>
              <a:rPr kumimoji="1" lang="ja-JP" altLang="en-US" sz="2000" dirty="0">
                <a:latin typeface="+mn-ea"/>
              </a:rPr>
              <a:t>　与え手と受け手の二者間の関係に言及する研究が多く</a:t>
            </a:r>
            <a:endParaRPr kumimoji="1" lang="en-US" altLang="ja-JP" sz="2000" dirty="0">
              <a:latin typeface="+mn-ea"/>
            </a:endParaRPr>
          </a:p>
          <a:p>
            <a:r>
              <a:rPr kumimoji="1" lang="ja-JP" altLang="en-US" sz="2000" dirty="0">
                <a:latin typeface="+mn-ea"/>
              </a:rPr>
              <a:t>　</a:t>
            </a:r>
            <a:r>
              <a:rPr kumimoji="1" lang="ja-JP" altLang="en-US" sz="2000" dirty="0">
                <a:solidFill>
                  <a:srgbClr val="FF0000"/>
                </a:solidFill>
                <a:latin typeface="+mn-ea"/>
              </a:rPr>
              <a:t>第三者の影響について言及する研究は少ない。</a:t>
            </a:r>
            <a:endParaRPr kumimoji="1" lang="en-US" altLang="ja-JP" sz="2000" dirty="0">
              <a:solidFill>
                <a:srgbClr val="FF0000"/>
              </a:solidFill>
              <a:latin typeface="+mn-ea"/>
            </a:endParaRPr>
          </a:p>
        </p:txBody>
      </p:sp>
    </p:spTree>
    <p:extLst>
      <p:ext uri="{BB962C8B-B14F-4D97-AF65-F5344CB8AC3E}">
        <p14:creationId xmlns:p14="http://schemas.microsoft.com/office/powerpoint/2010/main" val="12711363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8665" y="2686238"/>
            <a:ext cx="10974670" cy="1603512"/>
          </a:xfrm>
        </p:spPr>
        <p:txBody>
          <a:bodyPr vert="horz" lIns="360000" tIns="360000" rIns="360000" bIns="360000" anchor="ctr" anchorCtr="0">
            <a:noAutofit/>
          </a:bodyPr>
          <a:lstStyle/>
          <a:p>
            <a:pPr algn="l">
              <a:lnSpc>
                <a:spcPct val="100000"/>
              </a:lnSpc>
            </a:pPr>
            <a:r>
              <a:rPr kumimoji="1" lang="ja-JP" altLang="en-US" sz="2400" dirty="0"/>
              <a:t>問題意識</a:t>
            </a:r>
            <a:r>
              <a:rPr kumimoji="1" lang="en-US" altLang="ja-JP" sz="2400" dirty="0"/>
              <a:t/>
            </a:r>
            <a:br>
              <a:rPr kumimoji="1" lang="en-US" altLang="ja-JP" sz="2400" dirty="0"/>
            </a:br>
            <a:r>
              <a:rPr kumimoji="1" lang="ja-JP" altLang="en-US" sz="2400" dirty="0" smtClean="0"/>
              <a:t>　</a:t>
            </a:r>
            <a:r>
              <a:rPr lang="ja-JP" altLang="en-US" sz="2400" dirty="0" smtClean="0"/>
              <a:t>インスタグラム</a:t>
            </a:r>
            <a:r>
              <a:rPr lang="ja-JP" altLang="en-US" sz="2400" dirty="0"/>
              <a:t>がギフト購買行動に影響を与えているのではないか。</a:t>
            </a:r>
            <a:endParaRPr kumimoji="1" lang="ja-JP" altLang="en-US" sz="2400" dirty="0"/>
          </a:p>
        </p:txBody>
      </p:sp>
    </p:spTree>
    <p:extLst>
      <p:ext uri="{BB962C8B-B14F-4D97-AF65-F5344CB8AC3E}">
        <p14:creationId xmlns:p14="http://schemas.microsoft.com/office/powerpoint/2010/main" val="13049728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53084" y="2768346"/>
            <a:ext cx="10485833" cy="1321308"/>
          </a:xfrm>
        </p:spPr>
        <p:txBody>
          <a:bodyPr lIns="396000" tIns="360000" rIns="396000" bIns="360000">
            <a:noAutofit/>
          </a:bodyPr>
          <a:lstStyle/>
          <a:p>
            <a:pPr algn="l">
              <a:lnSpc>
                <a:spcPct val="100000"/>
              </a:lnSpc>
            </a:pPr>
            <a:r>
              <a:rPr lang="ja-JP" altLang="en-US" sz="2400" dirty="0"/>
              <a:t>研究目的</a:t>
            </a:r>
            <a:r>
              <a:rPr lang="en-US" altLang="ja-JP" sz="2400" dirty="0"/>
              <a:t/>
            </a:r>
            <a:br>
              <a:rPr lang="en-US" altLang="ja-JP" sz="2400" dirty="0"/>
            </a:br>
            <a:r>
              <a:rPr lang="ja-JP" altLang="en-US" sz="2400" dirty="0" smtClean="0"/>
              <a:t>　インスタグラム</a:t>
            </a:r>
            <a:r>
              <a:rPr lang="ja-JP" altLang="en-US" sz="2400" dirty="0"/>
              <a:t>がギフト購買行動に与える影響を明らかにする。</a:t>
            </a:r>
            <a:endParaRPr kumimoji="1" lang="ja-JP" altLang="en-US" sz="2400" dirty="0"/>
          </a:p>
        </p:txBody>
      </p:sp>
    </p:spTree>
    <p:extLst>
      <p:ext uri="{BB962C8B-B14F-4D97-AF65-F5344CB8AC3E}">
        <p14:creationId xmlns:p14="http://schemas.microsoft.com/office/powerpoint/2010/main" val="147767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72A57EFA-7BE3-491A-B520-6E57C2E33BEE}"/>
              </a:ext>
            </a:extLst>
          </p:cNvPr>
          <p:cNvSpPr>
            <a:spLocks noGrp="1"/>
          </p:cNvSpPr>
          <p:nvPr>
            <p:ph type="ctrTitle"/>
          </p:nvPr>
        </p:nvSpPr>
        <p:spPr>
          <a:xfrm>
            <a:off x="1600200" y="2606040"/>
            <a:ext cx="8991600" cy="1645920"/>
          </a:xfrm>
        </p:spPr>
        <p:txBody>
          <a:bodyPr>
            <a:normAutofit/>
          </a:bodyPr>
          <a:lstStyle/>
          <a:p>
            <a:r>
              <a:rPr kumimoji="1" lang="ja-JP" altLang="en-US" sz="2800"/>
              <a:t>仮説導出</a:t>
            </a:r>
          </a:p>
        </p:txBody>
      </p:sp>
    </p:spTree>
    <p:extLst>
      <p:ext uri="{BB962C8B-B14F-4D97-AF65-F5344CB8AC3E}">
        <p14:creationId xmlns:p14="http://schemas.microsoft.com/office/powerpoint/2010/main" val="22742165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txBox="1">
            <a:spLocks/>
          </p:cNvSpPr>
          <p:nvPr/>
        </p:nvSpPr>
        <p:spPr bwMode="black">
          <a:xfrm>
            <a:off x="2231136" y="3629274"/>
            <a:ext cx="8316362" cy="1881290"/>
          </a:xfrm>
          <a:prstGeom prst="rect">
            <a:avLst/>
          </a:prstGeom>
          <a:solidFill>
            <a:srgbClr val="FFFFFF"/>
          </a:solidFill>
          <a:ln w="31750" cap="sq">
            <a:solidFill>
              <a:srgbClr val="404040"/>
            </a:solidFill>
            <a:miter lim="800000"/>
          </a:ln>
        </p:spPr>
        <p:txBody>
          <a:bodyPr vert="horz" lIns="182880" tIns="182880" rIns="182880" bIns="182880" rtlCol="0" anchor="ctr">
            <a:normAutofit lnSpcReduction="10000"/>
          </a:bodyPr>
          <a:lstStyle>
            <a:lvl1pPr algn="ctr" defTabSz="914400" rtl="0" eaLnBrk="1" latinLnBrk="0" hangingPunct="1">
              <a:lnSpc>
                <a:spcPct val="90000"/>
              </a:lnSpc>
              <a:spcBef>
                <a:spcPct val="0"/>
              </a:spcBef>
              <a:buNone/>
              <a:defRPr kumimoji="1" sz="2800" kern="1200" cap="all" spc="200" baseline="0">
                <a:solidFill>
                  <a:srgbClr val="262626"/>
                </a:solidFill>
                <a:latin typeface="+mj-lt"/>
                <a:ea typeface="+mj-ea"/>
                <a:cs typeface="+mj-cs"/>
              </a:defRPr>
            </a:lvl1pPr>
          </a:lstStyle>
          <a:p>
            <a:pPr algn="l"/>
            <a:r>
              <a:rPr lang="ja-JP" altLang="en-US" sz="2400" dirty="0"/>
              <a:t>仮説</a:t>
            </a:r>
            <a:r>
              <a:rPr lang="ja-JP" altLang="en-US" sz="2400" dirty="0" smtClean="0"/>
              <a:t>２</a:t>
            </a:r>
            <a:endParaRPr lang="en-US" altLang="ja-JP" sz="2400" dirty="0" smtClean="0"/>
          </a:p>
          <a:p>
            <a:pPr algn="l"/>
            <a:r>
              <a:rPr lang="en-US" altLang="ja-JP" sz="2400" dirty="0"/>
              <a:t/>
            </a:r>
            <a:br>
              <a:rPr lang="en-US" altLang="ja-JP" sz="2400" dirty="0"/>
            </a:br>
            <a:r>
              <a:rPr lang="ja-JP" altLang="en-US" sz="2400" dirty="0"/>
              <a:t>　</a:t>
            </a:r>
            <a:r>
              <a:rPr lang="ja-JP" altLang="en-US" sz="2400" dirty="0" smtClean="0"/>
              <a:t>受け手</a:t>
            </a:r>
            <a:r>
              <a:rPr lang="ja-JP" altLang="en-US" sz="2400" dirty="0"/>
              <a:t>がギフトの投稿でいいねを獲得したとき</a:t>
            </a:r>
            <a:r>
              <a:rPr lang="ja-JP" altLang="en-US" sz="2400" dirty="0" smtClean="0"/>
              <a:t>、</a:t>
            </a:r>
            <a:endParaRPr lang="en-US" altLang="ja-JP" sz="2400" dirty="0"/>
          </a:p>
          <a:p>
            <a:pPr algn="l"/>
            <a:r>
              <a:rPr lang="ja-JP" altLang="en-US" sz="2400" dirty="0"/>
              <a:t>　</a:t>
            </a:r>
            <a:r>
              <a:rPr lang="ja-JP" altLang="en-US" sz="2400" dirty="0" smtClean="0"/>
              <a:t>インスタグラム</a:t>
            </a:r>
            <a:r>
              <a:rPr lang="ja-JP" altLang="en-US" sz="2400" dirty="0"/>
              <a:t>への依存度が低い送り手より</a:t>
            </a:r>
            <a:r>
              <a:rPr lang="ja-JP" altLang="en-US" sz="2400" dirty="0" smtClean="0"/>
              <a:t>も</a:t>
            </a:r>
            <a:endParaRPr lang="en-US" altLang="ja-JP" sz="2400" dirty="0" smtClean="0"/>
          </a:p>
          <a:p>
            <a:pPr algn="l"/>
            <a:r>
              <a:rPr lang="ja-JP" altLang="en-US" sz="2400" dirty="0" smtClean="0"/>
              <a:t>　高い</a:t>
            </a:r>
            <a:r>
              <a:rPr lang="ja-JP" altLang="en-US" sz="2400" dirty="0"/>
              <a:t>送り手の満足度のほうが高い。</a:t>
            </a:r>
          </a:p>
        </p:txBody>
      </p:sp>
      <p:sp>
        <p:nvSpPr>
          <p:cNvPr id="6" name="タイトル 5"/>
          <p:cNvSpPr>
            <a:spLocks noGrp="1"/>
          </p:cNvSpPr>
          <p:nvPr>
            <p:ph type="title"/>
          </p:nvPr>
        </p:nvSpPr>
        <p:spPr>
          <a:xfrm>
            <a:off x="2231136" y="1228474"/>
            <a:ext cx="8316362" cy="1959934"/>
          </a:xfrm>
        </p:spPr>
        <p:txBody>
          <a:bodyPr lIns="180000" tIns="180000" rIns="180000" bIns="180000">
            <a:normAutofit fontScale="90000"/>
          </a:bodyPr>
          <a:lstStyle/>
          <a:p>
            <a:pPr algn="l"/>
            <a:r>
              <a:rPr lang="ja-JP" altLang="en-US" sz="2400" dirty="0"/>
              <a:t>仮説</a:t>
            </a:r>
            <a:r>
              <a:rPr lang="ja-JP" altLang="en-US" sz="2400" dirty="0" smtClean="0"/>
              <a:t>１</a:t>
            </a:r>
            <a:r>
              <a:rPr lang="en-US" altLang="ja-JP" sz="2400" dirty="0" smtClean="0"/>
              <a:t/>
            </a:r>
            <a:br>
              <a:rPr lang="en-US" altLang="ja-JP" sz="2400" dirty="0" smtClean="0"/>
            </a:br>
            <a:r>
              <a:rPr lang="en-US" altLang="ja-JP" sz="2400" dirty="0"/>
              <a:t/>
            </a:r>
            <a:br>
              <a:rPr lang="en-US" altLang="ja-JP" sz="2400" dirty="0"/>
            </a:br>
            <a:r>
              <a:rPr lang="ja-JP" altLang="en-US" sz="2400" dirty="0" smtClean="0"/>
              <a:t>　ギフト</a:t>
            </a:r>
            <a:r>
              <a:rPr lang="ja-JP" altLang="en-US" sz="2400" dirty="0"/>
              <a:t>の受け手がもらったギフトについて投稿し</a:t>
            </a:r>
            <a:r>
              <a:rPr lang="ja-JP" altLang="en-US" sz="2400" dirty="0" smtClean="0"/>
              <a:t>、</a:t>
            </a:r>
            <a:r>
              <a:rPr lang="en-US" altLang="ja-JP" sz="2400" dirty="0" smtClean="0"/>
              <a:t/>
            </a:r>
            <a:br>
              <a:rPr lang="en-US" altLang="ja-JP" sz="2400" dirty="0" smtClean="0"/>
            </a:br>
            <a:r>
              <a:rPr lang="ja-JP" altLang="en-US" sz="2400" dirty="0" smtClean="0"/>
              <a:t>　獲得された</a:t>
            </a:r>
            <a:r>
              <a:rPr lang="ja-JP" altLang="en-US" sz="2400" dirty="0"/>
              <a:t>いいねが多いと</a:t>
            </a:r>
            <a:r>
              <a:rPr lang="ja-JP" altLang="en-US" sz="2400" dirty="0" smtClean="0"/>
              <a:t>、</a:t>
            </a:r>
            <a:r>
              <a:rPr lang="en-US" altLang="ja-JP" sz="2400" dirty="0" smtClean="0"/>
              <a:t/>
            </a:r>
            <a:br>
              <a:rPr lang="en-US" altLang="ja-JP" sz="2400" dirty="0" smtClean="0"/>
            </a:br>
            <a:r>
              <a:rPr lang="ja-JP" altLang="en-US" sz="2400" dirty="0" smtClean="0"/>
              <a:t>　それ</a:t>
            </a:r>
            <a:r>
              <a:rPr lang="ja-JP" altLang="en-US" sz="2400" dirty="0"/>
              <a:t>が少ないときに</a:t>
            </a:r>
            <a:r>
              <a:rPr lang="ja-JP" altLang="en-US" sz="2400" dirty="0" smtClean="0"/>
              <a:t>比べて、送り手</a:t>
            </a:r>
            <a:r>
              <a:rPr lang="ja-JP" altLang="en-US" sz="2400" dirty="0"/>
              <a:t>の高い</a:t>
            </a:r>
            <a:r>
              <a:rPr lang="ja-JP" altLang="en-US" sz="2400" dirty="0" smtClean="0"/>
              <a:t>。</a:t>
            </a:r>
            <a:endParaRPr kumimoji="1" lang="ja-JP" altLang="en-US" sz="2400" dirty="0"/>
          </a:p>
        </p:txBody>
      </p:sp>
    </p:spTree>
    <p:extLst>
      <p:ext uri="{BB962C8B-B14F-4D97-AF65-F5344CB8AC3E}">
        <p14:creationId xmlns:p14="http://schemas.microsoft.com/office/powerpoint/2010/main" val="3241999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543603"/>
            <a:ext cx="7729728" cy="1188720"/>
          </a:xfrm>
        </p:spPr>
        <p:txBody>
          <a:bodyPr>
            <a:normAutofit/>
          </a:bodyPr>
          <a:lstStyle/>
          <a:p>
            <a:r>
              <a:rPr lang="ja-JP" altLang="en-US" sz="2400" dirty="0"/>
              <a:t>仮説導出</a:t>
            </a:r>
            <a:r>
              <a:rPr lang="ja-JP" altLang="en-US" sz="2400" dirty="0" smtClean="0"/>
              <a:t>（仮説１）：ギフト</a:t>
            </a:r>
            <a:r>
              <a:rPr lang="ja-JP" altLang="en-US" sz="2400" dirty="0"/>
              <a:t>とは</a:t>
            </a:r>
            <a:endParaRPr kumimoji="1" lang="ja-JP" altLang="en-US" sz="2400" dirty="0"/>
          </a:p>
        </p:txBody>
      </p:sp>
      <p:grpSp>
        <p:nvGrpSpPr>
          <p:cNvPr id="7" name="グループ化 6">
            <a:extLst>
              <a:ext uri="{FF2B5EF4-FFF2-40B4-BE49-F238E27FC236}">
                <a16:creationId xmlns:a16="http://schemas.microsoft.com/office/drawing/2014/main" xmlns="" id="{4DCEC6F5-9FB8-41CC-997B-00B7613B2425}"/>
              </a:ext>
            </a:extLst>
          </p:cNvPr>
          <p:cNvGrpSpPr/>
          <p:nvPr/>
        </p:nvGrpSpPr>
        <p:grpSpPr>
          <a:xfrm>
            <a:off x="4088073" y="2465500"/>
            <a:ext cx="4015854" cy="1457725"/>
            <a:chOff x="3904592" y="2429696"/>
            <a:chExt cx="4015854" cy="1457725"/>
          </a:xfrm>
          <a:solidFill>
            <a:schemeClr val="accent2">
              <a:lumMod val="60000"/>
              <a:lumOff val="40000"/>
            </a:schemeClr>
          </a:solidFill>
        </p:grpSpPr>
        <p:sp>
          <p:nvSpPr>
            <p:cNvPr id="3" name="スマイル 2">
              <a:extLst>
                <a:ext uri="{FF2B5EF4-FFF2-40B4-BE49-F238E27FC236}">
                  <a16:creationId xmlns:a16="http://schemas.microsoft.com/office/drawing/2014/main" xmlns="" id="{CB3F295D-7E92-470A-B05E-E286191516F9}"/>
                </a:ext>
              </a:extLst>
            </p:cNvPr>
            <p:cNvSpPr/>
            <p:nvPr/>
          </p:nvSpPr>
          <p:spPr>
            <a:xfrm>
              <a:off x="3904592" y="2462330"/>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マイル 3">
              <a:extLst>
                <a:ext uri="{FF2B5EF4-FFF2-40B4-BE49-F238E27FC236}">
                  <a16:creationId xmlns:a16="http://schemas.microsoft.com/office/drawing/2014/main" xmlns="" id="{74FB81CF-A260-4A55-9755-8B05FA5A053F}"/>
                </a:ext>
              </a:extLst>
            </p:cNvPr>
            <p:cNvSpPr/>
            <p:nvPr/>
          </p:nvSpPr>
          <p:spPr>
            <a:xfrm>
              <a:off x="7006046" y="2429696"/>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xmlns="" id="{F63128BB-DADD-4983-9E4B-1A447DF2CC10}"/>
                </a:ext>
              </a:extLst>
            </p:cNvPr>
            <p:cNvSpPr txBox="1"/>
            <p:nvPr/>
          </p:nvSpPr>
          <p:spPr>
            <a:xfrm>
              <a:off x="3923210" y="3518089"/>
              <a:ext cx="877163" cy="369332"/>
            </a:xfrm>
            <a:prstGeom prst="rect">
              <a:avLst/>
            </a:prstGeom>
            <a:grpFill/>
          </p:spPr>
          <p:txBody>
            <a:bodyPr wrap="none" rtlCol="0">
              <a:spAutoFit/>
            </a:bodyPr>
            <a:lstStyle/>
            <a:p>
              <a:pPr algn="ctr"/>
              <a:r>
                <a:rPr kumimoji="1" lang="ja-JP" altLang="en-US"/>
                <a:t>送り手</a:t>
              </a:r>
              <a:endParaRPr kumimoji="1" lang="en-US" altLang="ja-JP" dirty="0"/>
            </a:p>
          </p:txBody>
        </p:sp>
        <p:sp>
          <p:nvSpPr>
            <p:cNvPr id="6" name="テキスト ボックス 5">
              <a:extLst>
                <a:ext uri="{FF2B5EF4-FFF2-40B4-BE49-F238E27FC236}">
                  <a16:creationId xmlns:a16="http://schemas.microsoft.com/office/drawing/2014/main" xmlns="" id="{0F124C84-CEE3-4767-8F58-F82402F902FE}"/>
                </a:ext>
              </a:extLst>
            </p:cNvPr>
            <p:cNvSpPr txBox="1"/>
            <p:nvPr/>
          </p:nvSpPr>
          <p:spPr>
            <a:xfrm>
              <a:off x="7024664" y="3518089"/>
              <a:ext cx="877163" cy="369332"/>
            </a:xfrm>
            <a:prstGeom prst="rect">
              <a:avLst/>
            </a:prstGeom>
            <a:grpFill/>
          </p:spPr>
          <p:txBody>
            <a:bodyPr wrap="none" rtlCol="0">
              <a:spAutoFit/>
            </a:bodyPr>
            <a:lstStyle/>
            <a:p>
              <a:pPr algn="ctr"/>
              <a:r>
                <a:rPr kumimoji="1" lang="ja-JP" altLang="en-US"/>
                <a:t>受け手</a:t>
              </a:r>
              <a:endParaRPr kumimoji="1" lang="en-US" altLang="ja-JP" dirty="0"/>
            </a:p>
          </p:txBody>
        </p:sp>
      </p:grpSp>
      <p:pic>
        <p:nvPicPr>
          <p:cNvPr id="9" name="グラフィックス 8" descr="プレゼント">
            <a:extLst>
              <a:ext uri="{FF2B5EF4-FFF2-40B4-BE49-F238E27FC236}">
                <a16:creationId xmlns:a16="http://schemas.microsoft.com/office/drawing/2014/main" xmlns="" id="{24701B38-D387-41DA-9AC3-5347D4BAA784}"/>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85873" y="2504047"/>
            <a:ext cx="1057490" cy="1057490"/>
          </a:xfrm>
          <a:prstGeom prst="rect">
            <a:avLst/>
          </a:prstGeom>
        </p:spPr>
      </p:pic>
      <p:sp>
        <p:nvSpPr>
          <p:cNvPr id="10" name="テキスト ボックス 9">
            <a:extLst>
              <a:ext uri="{FF2B5EF4-FFF2-40B4-BE49-F238E27FC236}">
                <a16:creationId xmlns:a16="http://schemas.microsoft.com/office/drawing/2014/main" xmlns="" id="{6403C954-D472-484E-A85F-296A4BC2A413}"/>
              </a:ext>
            </a:extLst>
          </p:cNvPr>
          <p:cNvSpPr txBox="1"/>
          <p:nvPr/>
        </p:nvSpPr>
        <p:spPr>
          <a:xfrm>
            <a:off x="1354568" y="4849601"/>
            <a:ext cx="2646878" cy="461665"/>
          </a:xfrm>
          <a:prstGeom prst="rect">
            <a:avLst/>
          </a:prstGeom>
          <a:noFill/>
        </p:spPr>
        <p:txBody>
          <a:bodyPr wrap="none" rtlCol="0">
            <a:spAutoFit/>
          </a:bodyPr>
          <a:lstStyle/>
          <a:p>
            <a:r>
              <a:rPr kumimoji="1" lang="ja-JP" altLang="en-US" sz="2400" u="sng"/>
              <a:t>二者間のつながり</a:t>
            </a:r>
            <a:endParaRPr kumimoji="1" lang="en-US" altLang="ja-JP" sz="2400" u="sng" dirty="0"/>
          </a:p>
        </p:txBody>
      </p:sp>
      <p:sp>
        <p:nvSpPr>
          <p:cNvPr id="8" name="正方形/長方形 7">
            <a:extLst>
              <a:ext uri="{FF2B5EF4-FFF2-40B4-BE49-F238E27FC236}">
                <a16:creationId xmlns:a16="http://schemas.microsoft.com/office/drawing/2014/main" xmlns="" id="{07C21ECF-6DEC-4C8D-8239-E06C21315AD4}"/>
              </a:ext>
            </a:extLst>
          </p:cNvPr>
          <p:cNvSpPr/>
          <p:nvPr/>
        </p:nvSpPr>
        <p:spPr>
          <a:xfrm>
            <a:off x="1507874" y="5397695"/>
            <a:ext cx="9519469" cy="1200329"/>
          </a:xfrm>
          <a:prstGeom prst="rect">
            <a:avLst/>
          </a:prstGeom>
        </p:spPr>
        <p:txBody>
          <a:bodyPr wrap="square">
            <a:spAutoFit/>
          </a:bodyPr>
          <a:lstStyle/>
          <a:p>
            <a:pPr marL="285750" lvl="0" indent="-285750">
              <a:buFont typeface="Arial" charset="0"/>
              <a:buChar char="•"/>
              <a:defRPr/>
            </a:pPr>
            <a:r>
              <a:rPr kumimoji="1" lang="ja-JP" altLang="en-US" b="1">
                <a:solidFill>
                  <a:srgbClr val="323232">
                    <a:lumMod val="50000"/>
                  </a:srgbClr>
                </a:solidFill>
                <a:latin typeface="Century Gothic" panose="020B0502020202020204"/>
                <a:ea typeface="メイリオ" panose="020B0604030504040204" pitchFamily="50" charset="-128"/>
              </a:rPr>
              <a:t>贈与行動はギフトの与え手と受け手の双方が社会システムに属することを確認し、</a:t>
            </a:r>
            <a:endParaRPr kumimoji="1" lang="en-US" altLang="ja-JP" b="1" dirty="0">
              <a:solidFill>
                <a:srgbClr val="323232">
                  <a:lumMod val="50000"/>
                </a:srgbClr>
              </a:solidFill>
              <a:latin typeface="Century Gothic" panose="020B0502020202020204"/>
              <a:ea typeface="メイリオ" panose="020B0604030504040204" pitchFamily="50" charset="-128"/>
            </a:endParaRPr>
          </a:p>
          <a:p>
            <a:pPr lvl="0">
              <a:defRPr/>
            </a:pPr>
            <a:r>
              <a:rPr kumimoji="1" lang="ja-JP" altLang="en-US" b="1">
                <a:solidFill>
                  <a:srgbClr val="323232">
                    <a:lumMod val="50000"/>
                  </a:srgbClr>
                </a:solidFill>
                <a:latin typeface="Century Gothic" panose="020B0502020202020204"/>
                <a:ea typeface="メイリオ" panose="020B0604030504040204" pitchFamily="50" charset="-128"/>
              </a:rPr>
              <a:t>　 関係を維持・強化するためのコミュニケーション的な消費行動であるとされる。　　　　　　　　　　　　　</a:t>
            </a:r>
            <a:endParaRPr kumimoji="1" lang="en-US" altLang="ja-JP" b="1" dirty="0">
              <a:solidFill>
                <a:srgbClr val="323232">
                  <a:lumMod val="50000"/>
                </a:srgbClr>
              </a:solidFill>
              <a:latin typeface="Century Gothic" panose="020B0502020202020204"/>
              <a:ea typeface="メイリオ" panose="020B0604030504040204" pitchFamily="50" charset="-128"/>
            </a:endParaRPr>
          </a:p>
          <a:p>
            <a:pPr lvl="0" algn="r">
              <a:defRPr/>
            </a:pPr>
            <a:r>
              <a:rPr kumimoji="1" lang="ja-JP" altLang="en-US" b="1">
                <a:solidFill>
                  <a:srgbClr val="323232">
                    <a:lumMod val="50000"/>
                  </a:srgbClr>
                </a:solidFill>
                <a:latin typeface="Century Gothic" panose="020B0502020202020204"/>
                <a:ea typeface="メイリオ" panose="020B0604030504040204" pitchFamily="50" charset="-128"/>
              </a:rPr>
              <a:t>　（辻本　</a:t>
            </a:r>
            <a:r>
              <a:rPr kumimoji="1" lang="en-US" altLang="ja-JP" b="1" dirty="0">
                <a:solidFill>
                  <a:srgbClr val="323232">
                    <a:lumMod val="50000"/>
                  </a:srgbClr>
                </a:solidFill>
                <a:latin typeface="Century Gothic" panose="020B0502020202020204"/>
                <a:ea typeface="メイリオ" panose="020B0604030504040204" pitchFamily="50" charset="-128"/>
              </a:rPr>
              <a:t>2012</a:t>
            </a:r>
            <a:r>
              <a:rPr kumimoji="1" lang="ja-JP" altLang="en-US" b="1">
                <a:solidFill>
                  <a:srgbClr val="323232">
                    <a:lumMod val="50000"/>
                  </a:srgbClr>
                </a:solidFill>
                <a:latin typeface="Century Gothic" panose="020B0502020202020204"/>
                <a:ea typeface="メイリオ" panose="020B0604030504040204" pitchFamily="50" charset="-128"/>
              </a:rPr>
              <a:t>）</a:t>
            </a:r>
            <a:endParaRPr kumimoji="1" lang="en-US" altLang="ja-JP" b="1" dirty="0">
              <a:solidFill>
                <a:srgbClr val="323232">
                  <a:lumMod val="50000"/>
                </a:srgbClr>
              </a:solidFill>
              <a:latin typeface="Century Gothic" panose="020B0502020202020204"/>
              <a:ea typeface="メイリオ" panose="020B0604030504040204" pitchFamily="50" charset="-128"/>
            </a:endParaRPr>
          </a:p>
          <a:p>
            <a:pPr marL="285750" lvl="0" indent="-285750">
              <a:buFont typeface="Arial" charset="0"/>
              <a:buChar char="•"/>
              <a:defRPr/>
            </a:pPr>
            <a:endParaRPr kumimoji="1" lang="en-US" altLang="ja-JP" b="1" dirty="0">
              <a:solidFill>
                <a:srgbClr val="323232">
                  <a:lumMod val="50000"/>
                </a:srgbClr>
              </a:solidFill>
              <a:latin typeface="Century Gothic" panose="020B0502020202020204"/>
              <a:ea typeface="メイリオ" panose="020B0604030504040204" pitchFamily="50" charset="-128"/>
            </a:endParaRPr>
          </a:p>
        </p:txBody>
      </p:sp>
      <p:pic>
        <p:nvPicPr>
          <p:cNvPr id="14" name="グラフィックス 13" descr="握手">
            <a:extLst>
              <a:ext uri="{FF2B5EF4-FFF2-40B4-BE49-F238E27FC236}">
                <a16:creationId xmlns:a16="http://schemas.microsoft.com/office/drawing/2014/main" xmlns="" id="{8D17DF2B-409A-4BF2-83A0-14B8128C0F4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655731" y="3450422"/>
            <a:ext cx="914400" cy="914400"/>
          </a:xfrm>
          <a:prstGeom prst="rect">
            <a:avLst/>
          </a:prstGeom>
        </p:spPr>
      </p:pic>
      <p:sp>
        <p:nvSpPr>
          <p:cNvPr id="15" name="楕円 14">
            <a:extLst>
              <a:ext uri="{FF2B5EF4-FFF2-40B4-BE49-F238E27FC236}">
                <a16:creationId xmlns:a16="http://schemas.microsoft.com/office/drawing/2014/main" xmlns="" id="{C26B5F62-8A34-4F3E-9894-F5C803D7478F}"/>
              </a:ext>
            </a:extLst>
          </p:cNvPr>
          <p:cNvSpPr/>
          <p:nvPr/>
        </p:nvSpPr>
        <p:spPr>
          <a:xfrm>
            <a:off x="2804160" y="1930119"/>
            <a:ext cx="6583680" cy="2899561"/>
          </a:xfrm>
          <a:prstGeom prst="ellipse">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018416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400" dirty="0"/>
              <a:t>仮説導出</a:t>
            </a:r>
            <a:r>
              <a:rPr lang="ja-JP" altLang="en-US" sz="2400" dirty="0" smtClean="0"/>
              <a:t>（仮説１）：ギフト</a:t>
            </a:r>
            <a:r>
              <a:rPr lang="ja-JP" altLang="en-US" sz="2400" dirty="0"/>
              <a:t>とは</a:t>
            </a:r>
            <a:endParaRPr kumimoji="1" lang="ja-JP" altLang="en-US" sz="2400" dirty="0"/>
          </a:p>
        </p:txBody>
      </p:sp>
      <p:grpSp>
        <p:nvGrpSpPr>
          <p:cNvPr id="7" name="グループ化 6">
            <a:extLst>
              <a:ext uri="{FF2B5EF4-FFF2-40B4-BE49-F238E27FC236}">
                <a16:creationId xmlns:a16="http://schemas.microsoft.com/office/drawing/2014/main" xmlns="" id="{4DCEC6F5-9FB8-41CC-997B-00B7613B2425}"/>
              </a:ext>
            </a:extLst>
          </p:cNvPr>
          <p:cNvGrpSpPr/>
          <p:nvPr/>
        </p:nvGrpSpPr>
        <p:grpSpPr>
          <a:xfrm>
            <a:off x="2263027" y="3351352"/>
            <a:ext cx="4074072" cy="1296667"/>
            <a:chOff x="3507792" y="2429696"/>
            <a:chExt cx="4809173" cy="1521869"/>
          </a:xfrm>
          <a:solidFill>
            <a:schemeClr val="accent2">
              <a:lumMod val="60000"/>
              <a:lumOff val="40000"/>
            </a:schemeClr>
          </a:solidFill>
        </p:grpSpPr>
        <p:sp>
          <p:nvSpPr>
            <p:cNvPr id="3" name="スマイル 2">
              <a:extLst>
                <a:ext uri="{FF2B5EF4-FFF2-40B4-BE49-F238E27FC236}">
                  <a16:creationId xmlns:a16="http://schemas.microsoft.com/office/drawing/2014/main" xmlns="" id="{CB3F295D-7E92-470A-B05E-E286191516F9}"/>
                </a:ext>
              </a:extLst>
            </p:cNvPr>
            <p:cNvSpPr/>
            <p:nvPr/>
          </p:nvSpPr>
          <p:spPr>
            <a:xfrm>
              <a:off x="3904592" y="2462330"/>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マイル 3">
              <a:extLst>
                <a:ext uri="{FF2B5EF4-FFF2-40B4-BE49-F238E27FC236}">
                  <a16:creationId xmlns:a16="http://schemas.microsoft.com/office/drawing/2014/main" xmlns="" id="{74FB81CF-A260-4A55-9755-8B05FA5A053F}"/>
                </a:ext>
              </a:extLst>
            </p:cNvPr>
            <p:cNvSpPr/>
            <p:nvPr/>
          </p:nvSpPr>
          <p:spPr>
            <a:xfrm>
              <a:off x="7006046" y="2429696"/>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xmlns="" id="{F63128BB-DADD-4983-9E4B-1A447DF2CC10}"/>
                </a:ext>
              </a:extLst>
            </p:cNvPr>
            <p:cNvSpPr txBox="1"/>
            <p:nvPr/>
          </p:nvSpPr>
          <p:spPr>
            <a:xfrm>
              <a:off x="3507792" y="3518088"/>
              <a:ext cx="1707997" cy="433477"/>
            </a:xfrm>
            <a:prstGeom prst="rect">
              <a:avLst/>
            </a:prstGeom>
            <a:grpFill/>
          </p:spPr>
          <p:txBody>
            <a:bodyPr wrap="square" rtlCol="0">
              <a:spAutoFit/>
            </a:bodyPr>
            <a:lstStyle/>
            <a:p>
              <a:pPr algn="ctr"/>
              <a:r>
                <a:rPr kumimoji="1" lang="ja-JP" altLang="en-US"/>
                <a:t>送り手</a:t>
              </a:r>
            </a:p>
          </p:txBody>
        </p:sp>
        <p:sp>
          <p:nvSpPr>
            <p:cNvPr id="6" name="テキスト ボックス 5">
              <a:extLst>
                <a:ext uri="{FF2B5EF4-FFF2-40B4-BE49-F238E27FC236}">
                  <a16:creationId xmlns:a16="http://schemas.microsoft.com/office/drawing/2014/main" xmlns="" id="{0F124C84-CEE3-4767-8F58-F82402F902FE}"/>
                </a:ext>
              </a:extLst>
            </p:cNvPr>
            <p:cNvSpPr txBox="1"/>
            <p:nvPr/>
          </p:nvSpPr>
          <p:spPr>
            <a:xfrm>
              <a:off x="6608968" y="3518088"/>
              <a:ext cx="1707997" cy="433477"/>
            </a:xfrm>
            <a:prstGeom prst="rect">
              <a:avLst/>
            </a:prstGeom>
            <a:grpFill/>
          </p:spPr>
          <p:txBody>
            <a:bodyPr wrap="square" rtlCol="0">
              <a:spAutoFit/>
            </a:bodyPr>
            <a:lstStyle/>
            <a:p>
              <a:pPr algn="ctr"/>
              <a:r>
                <a:rPr kumimoji="1" lang="ja-JP" altLang="en-US"/>
                <a:t>受け手</a:t>
              </a:r>
              <a:endParaRPr kumimoji="1" lang="en-US" altLang="ja-JP" dirty="0"/>
            </a:p>
          </p:txBody>
        </p:sp>
      </p:grpSp>
      <p:pic>
        <p:nvPicPr>
          <p:cNvPr id="9" name="グラフィックス 8" descr="プレゼント">
            <a:extLst>
              <a:ext uri="{FF2B5EF4-FFF2-40B4-BE49-F238E27FC236}">
                <a16:creationId xmlns:a16="http://schemas.microsoft.com/office/drawing/2014/main" xmlns="" id="{24701B38-D387-41DA-9AC3-5347D4BAA784}"/>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784626" y="3171337"/>
            <a:ext cx="997624" cy="997624"/>
          </a:xfrm>
          <a:prstGeom prst="rect">
            <a:avLst/>
          </a:prstGeom>
        </p:spPr>
      </p:pic>
      <p:sp>
        <p:nvSpPr>
          <p:cNvPr id="10" name="テキスト ボックス 9">
            <a:extLst>
              <a:ext uri="{FF2B5EF4-FFF2-40B4-BE49-F238E27FC236}">
                <a16:creationId xmlns:a16="http://schemas.microsoft.com/office/drawing/2014/main" xmlns="" id="{6403C954-D472-484E-A85F-296A4BC2A413}"/>
              </a:ext>
            </a:extLst>
          </p:cNvPr>
          <p:cNvSpPr txBox="1"/>
          <p:nvPr/>
        </p:nvSpPr>
        <p:spPr>
          <a:xfrm>
            <a:off x="3373805" y="4959050"/>
            <a:ext cx="2031325" cy="369332"/>
          </a:xfrm>
          <a:prstGeom prst="rect">
            <a:avLst/>
          </a:prstGeom>
          <a:noFill/>
        </p:spPr>
        <p:txBody>
          <a:bodyPr wrap="none" rtlCol="0">
            <a:spAutoFit/>
          </a:bodyPr>
          <a:lstStyle/>
          <a:p>
            <a:r>
              <a:rPr kumimoji="1" lang="ja-JP" altLang="en-US"/>
              <a:t>二者間のつながり</a:t>
            </a:r>
          </a:p>
        </p:txBody>
      </p:sp>
      <p:pic>
        <p:nvPicPr>
          <p:cNvPr id="11" name="図 10">
            <a:extLst>
              <a:ext uri="{FF2B5EF4-FFF2-40B4-BE49-F238E27FC236}">
                <a16:creationId xmlns:a16="http://schemas.microsoft.com/office/drawing/2014/main" xmlns="" id="{F5B495BD-C21B-4178-B52C-0D704D36C56A}"/>
              </a:ext>
            </a:extLst>
          </p:cNvPr>
          <p:cNvPicPr>
            <a:picLocks noChangeAspect="1"/>
          </p:cNvPicPr>
          <p:nvPr/>
        </p:nvPicPr>
        <p:blipFill>
          <a:blip r:embed="rId4"/>
          <a:stretch>
            <a:fillRect/>
          </a:stretch>
        </p:blipFill>
        <p:spPr>
          <a:xfrm>
            <a:off x="8657006" y="3159495"/>
            <a:ext cx="1303858" cy="1303858"/>
          </a:xfrm>
          <a:prstGeom prst="rect">
            <a:avLst/>
          </a:prstGeom>
        </p:spPr>
      </p:pic>
      <p:sp>
        <p:nvSpPr>
          <p:cNvPr id="12" name="テキスト ボックス 11">
            <a:extLst>
              <a:ext uri="{FF2B5EF4-FFF2-40B4-BE49-F238E27FC236}">
                <a16:creationId xmlns:a16="http://schemas.microsoft.com/office/drawing/2014/main" xmlns="" id="{D1F10335-A95E-4478-87FB-3E128FDF9D58}"/>
              </a:ext>
            </a:extLst>
          </p:cNvPr>
          <p:cNvSpPr txBox="1"/>
          <p:nvPr/>
        </p:nvSpPr>
        <p:spPr>
          <a:xfrm>
            <a:off x="7006209" y="4820550"/>
            <a:ext cx="2954655" cy="646331"/>
          </a:xfrm>
          <a:prstGeom prst="rect">
            <a:avLst/>
          </a:prstGeom>
          <a:noFill/>
        </p:spPr>
        <p:txBody>
          <a:bodyPr wrap="none" rtlCol="0">
            <a:spAutoFit/>
          </a:bodyPr>
          <a:lstStyle/>
          <a:p>
            <a:r>
              <a:rPr kumimoji="1" lang="ja-JP" altLang="en-US"/>
              <a:t>何らかの影響を</a:t>
            </a:r>
            <a:endParaRPr kumimoji="1" lang="en-US" altLang="ja-JP" dirty="0"/>
          </a:p>
          <a:p>
            <a:r>
              <a:rPr kumimoji="1" lang="ja-JP" altLang="en-US"/>
              <a:t>与えているのではないか？</a:t>
            </a:r>
          </a:p>
        </p:txBody>
      </p:sp>
      <p:sp>
        <p:nvSpPr>
          <p:cNvPr id="8" name="矢印: 左 7">
            <a:extLst>
              <a:ext uri="{FF2B5EF4-FFF2-40B4-BE49-F238E27FC236}">
                <a16:creationId xmlns:a16="http://schemas.microsoft.com/office/drawing/2014/main" xmlns="" id="{349904B0-1636-4741-A870-ECB5ACCABC87}"/>
              </a:ext>
            </a:extLst>
          </p:cNvPr>
          <p:cNvSpPr/>
          <p:nvPr/>
        </p:nvSpPr>
        <p:spPr>
          <a:xfrm>
            <a:off x="6931621" y="3618272"/>
            <a:ext cx="1446923" cy="550689"/>
          </a:xfrm>
          <a:prstGeom prst="lef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077058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927C166-F521-473E-9E69-DFD102B5EB48}"/>
              </a:ext>
            </a:extLst>
          </p:cNvPr>
          <p:cNvSpPr>
            <a:spLocks noGrp="1"/>
          </p:cNvSpPr>
          <p:nvPr>
            <p:ph type="title"/>
          </p:nvPr>
        </p:nvSpPr>
        <p:spPr>
          <a:xfrm>
            <a:off x="2066130" y="1438601"/>
            <a:ext cx="8059739" cy="1188720"/>
          </a:xfrm>
        </p:spPr>
        <p:txBody>
          <a:bodyPr>
            <a:normAutofit/>
          </a:bodyPr>
          <a:lstStyle/>
          <a:p>
            <a:r>
              <a:rPr kumimoji="1" lang="ja-JP" altLang="en-US" sz="2400" dirty="0"/>
              <a:t>仮説導出</a:t>
            </a:r>
            <a:r>
              <a:rPr kumimoji="1" lang="ja-JP" altLang="en-US" sz="2400" dirty="0" smtClean="0"/>
              <a:t>（仮説１）：</a:t>
            </a:r>
            <a:r>
              <a:rPr lang="en-US" altLang="ja-JP" sz="2400" dirty="0" smtClean="0"/>
              <a:t> </a:t>
            </a:r>
            <a:r>
              <a:rPr lang="en-US" altLang="ja-JP" sz="2400" dirty="0"/>
              <a:t>SNS</a:t>
            </a:r>
            <a:r>
              <a:rPr lang="ja-JP" altLang="en-US" sz="2400" dirty="0" smtClean="0"/>
              <a:t>におけるインスタグラム</a:t>
            </a:r>
            <a:endParaRPr kumimoji="1" lang="ja-JP" altLang="en-US" sz="2400" dirty="0"/>
          </a:p>
        </p:txBody>
      </p:sp>
      <p:sp>
        <p:nvSpPr>
          <p:cNvPr id="3" name="コンテンツ プレースホルダー 2">
            <a:extLst>
              <a:ext uri="{FF2B5EF4-FFF2-40B4-BE49-F238E27FC236}">
                <a16:creationId xmlns:a16="http://schemas.microsoft.com/office/drawing/2014/main" xmlns="" id="{D496241E-67EE-4BEF-B56E-1DEC54600D6F}"/>
              </a:ext>
            </a:extLst>
          </p:cNvPr>
          <p:cNvSpPr>
            <a:spLocks noGrp="1"/>
          </p:cNvSpPr>
          <p:nvPr>
            <p:ph idx="1"/>
          </p:nvPr>
        </p:nvSpPr>
        <p:spPr>
          <a:xfrm>
            <a:off x="2066131" y="2800176"/>
            <a:ext cx="8059738" cy="2600383"/>
          </a:xfrm>
          <a:ln/>
        </p:spPr>
        <p:style>
          <a:lnRef idx="2">
            <a:schemeClr val="accent2"/>
          </a:lnRef>
          <a:fillRef idx="1">
            <a:schemeClr val="lt1"/>
          </a:fillRef>
          <a:effectRef idx="0">
            <a:schemeClr val="accent2"/>
          </a:effectRef>
          <a:fontRef idx="minor">
            <a:schemeClr val="dk1"/>
          </a:fontRef>
        </p:style>
        <p:txBody>
          <a:bodyPr lIns="180000" tIns="251999" rIns="180000" bIns="180000">
            <a:normAutofit fontScale="92500" lnSpcReduction="20000"/>
          </a:bodyPr>
          <a:lstStyle/>
          <a:p>
            <a:r>
              <a:rPr lang="ja-JP" altLang="en-US" sz="2200" dirty="0"/>
              <a:t>ユーザー数が多く、</a:t>
            </a:r>
            <a:r>
              <a:rPr lang="en-US" altLang="ja-JP" sz="2200" dirty="0"/>
              <a:t>20</a:t>
            </a:r>
            <a:r>
              <a:rPr lang="ja-JP" altLang="en-US" sz="2200" dirty="0"/>
              <a:t>代に特に人気（現状分析より）</a:t>
            </a:r>
          </a:p>
          <a:p>
            <a:endParaRPr lang="ja-JP" altLang="en-US" sz="2200" dirty="0"/>
          </a:p>
          <a:p>
            <a:r>
              <a:rPr lang="ja-JP" altLang="en-US" sz="2200" dirty="0"/>
              <a:t>他の</a:t>
            </a:r>
            <a:r>
              <a:rPr lang="en-US" altLang="ja-JP" sz="2200" dirty="0"/>
              <a:t>SNS</a:t>
            </a:r>
            <a:r>
              <a:rPr lang="ja-JP" altLang="en-US" sz="2200" dirty="0"/>
              <a:t>より反応率（いいねが返ってくること）が高い</a:t>
            </a:r>
          </a:p>
          <a:p>
            <a:pPr marL="0" indent="0">
              <a:buNone/>
            </a:pPr>
            <a:r>
              <a:rPr lang="ja-JP" altLang="en-US" sz="2200" dirty="0"/>
              <a:t>     </a:t>
            </a:r>
            <a:r>
              <a:rPr lang="ja-JP" altLang="en-US" sz="2200" dirty="0" smtClean="0">
                <a:solidFill>
                  <a:srgbClr val="C00000"/>
                </a:solidFill>
              </a:rPr>
              <a:t>・</a:t>
            </a:r>
            <a:r>
              <a:rPr lang="en-US" altLang="ja-JP" sz="2200" dirty="0" smtClean="0">
                <a:solidFill>
                  <a:srgbClr val="C00000"/>
                </a:solidFill>
              </a:rPr>
              <a:t>Instagram</a:t>
            </a:r>
            <a:r>
              <a:rPr lang="ja-JP" altLang="en-US" sz="2200" dirty="0">
                <a:solidFill>
                  <a:srgbClr val="C00000"/>
                </a:solidFill>
              </a:rPr>
              <a:t>　→　フォロワー</a:t>
            </a:r>
            <a:r>
              <a:rPr lang="en-US" altLang="ja-JP" sz="2200" dirty="0">
                <a:solidFill>
                  <a:srgbClr val="C00000"/>
                </a:solidFill>
              </a:rPr>
              <a:t>1000</a:t>
            </a:r>
            <a:r>
              <a:rPr lang="ja-JP" altLang="en-US" sz="2200" dirty="0">
                <a:solidFill>
                  <a:srgbClr val="C00000"/>
                </a:solidFill>
              </a:rPr>
              <a:t>人以下のいいね率</a:t>
            </a:r>
            <a:r>
              <a:rPr lang="en-US" altLang="ja-JP" sz="2200" dirty="0">
                <a:solidFill>
                  <a:srgbClr val="C00000"/>
                </a:solidFill>
              </a:rPr>
              <a:t>10%</a:t>
            </a:r>
            <a:r>
              <a:rPr lang="ja-JP" altLang="en-US" sz="2200" dirty="0">
                <a:solidFill>
                  <a:srgbClr val="C00000"/>
                </a:solidFill>
              </a:rPr>
              <a:t>超</a:t>
            </a:r>
          </a:p>
          <a:p>
            <a:pPr marL="0" indent="0">
              <a:buNone/>
            </a:pPr>
            <a:r>
              <a:rPr lang="ja-JP" altLang="en-US" sz="2200" dirty="0">
                <a:solidFill>
                  <a:srgbClr val="C00000"/>
                </a:solidFill>
              </a:rPr>
              <a:t>                          　</a:t>
            </a:r>
            <a:r>
              <a:rPr lang="ja-JP" altLang="en-US" sz="2200" dirty="0" smtClean="0">
                <a:solidFill>
                  <a:srgbClr val="C00000"/>
                </a:solidFill>
              </a:rPr>
              <a:t>　フォロワー</a:t>
            </a:r>
            <a:r>
              <a:rPr lang="ja-JP" altLang="en-US" sz="2200" dirty="0">
                <a:solidFill>
                  <a:srgbClr val="C00000"/>
                </a:solidFill>
              </a:rPr>
              <a:t>が少ないと いいね率が</a:t>
            </a:r>
            <a:r>
              <a:rPr lang="ja-JP" altLang="en-US" sz="2200" dirty="0" smtClean="0">
                <a:solidFill>
                  <a:srgbClr val="C00000"/>
                </a:solidFill>
              </a:rPr>
              <a:t>高い</a:t>
            </a:r>
            <a:r>
              <a:rPr lang="ja-JP" altLang="en-US" sz="2200" dirty="0"/>
              <a:t>　　　　　　　　　　　　　　　　　　　　　　　　　　　　　　　　　　　　　　　　　　　　　　　　　　　　　　　　　　　　　　　　　　　　　　　　　　　　　　　　　　　　　　　　　　　　　　　　　　　　　　　　　　　　　　　　　　　　　　　　　　　　　　　　　　　　　　　　　　　　　　　　　　　　　　　　　　　　　　　　　　　　　　　　　　　　　　　　　　　　　　　　　　　　　　　　　　　　　　　　　　　　　　　　　　　　　　　　　　　　　　　　　　　　　　　　　　　　　　　　　　　　　　　　　　　　　　　　　　　　　　　　　　　　　　　　　　　　　　　　　　　　　　　　　　　　　　　　　　　　　　　　　　　　　　　　　　　　　　　　　　　　　　　　　　　　　　　　　　　　　　　　　　　　　　　　　　　　　　　　　　　　　　　　　　　　　　　　　　　　　　　　　　　　　　　　　　　　　　　　　　　　　　　　　　　　　　　　　　　　　　　　　　</a:t>
            </a:r>
          </a:p>
          <a:p>
            <a:pPr marL="0" indent="0">
              <a:buNone/>
            </a:pPr>
            <a:r>
              <a:rPr lang="ja-JP" altLang="en-US" sz="2200" dirty="0"/>
              <a:t>     </a:t>
            </a:r>
            <a:r>
              <a:rPr lang="ja-JP" altLang="en-US" sz="2200" dirty="0" smtClean="0"/>
              <a:t>・</a:t>
            </a:r>
            <a:r>
              <a:rPr lang="en-US" altLang="ja-JP" sz="2200" dirty="0" smtClean="0"/>
              <a:t>Twitter</a:t>
            </a:r>
            <a:r>
              <a:rPr lang="ja-JP" altLang="en-US" sz="2200" dirty="0"/>
              <a:t>　</a:t>
            </a:r>
            <a:r>
              <a:rPr lang="ja-JP" altLang="en-US" sz="2200" dirty="0" smtClean="0"/>
              <a:t>　→</a:t>
            </a:r>
            <a:r>
              <a:rPr lang="ja-JP" altLang="en-US" sz="2200" dirty="0"/>
              <a:t>　</a:t>
            </a:r>
            <a:r>
              <a:rPr lang="ja-JP" altLang="en-US" sz="2200" dirty="0" smtClean="0"/>
              <a:t>フォロワー数</a:t>
            </a:r>
            <a:r>
              <a:rPr lang="ja-JP" altLang="en-US" sz="2200" dirty="0"/>
              <a:t>関係なく、いいね率</a:t>
            </a:r>
            <a:r>
              <a:rPr lang="en-US" altLang="ja-JP" sz="2200" dirty="0"/>
              <a:t>3</a:t>
            </a:r>
            <a:r>
              <a:rPr lang="ja-JP" altLang="en-US" sz="2200" dirty="0" smtClean="0"/>
              <a:t>％未満</a:t>
            </a:r>
            <a:endParaRPr lang="ja-JP" altLang="en-US" sz="2200" dirty="0"/>
          </a:p>
        </p:txBody>
      </p:sp>
      <p:sp>
        <p:nvSpPr>
          <p:cNvPr id="4" name="テキスト ボックス 3">
            <a:extLst>
              <a:ext uri="{FF2B5EF4-FFF2-40B4-BE49-F238E27FC236}">
                <a16:creationId xmlns:a16="http://schemas.microsoft.com/office/drawing/2014/main" xmlns="" id="{DF069E38-AC83-4110-BA01-1D8203A6994C}"/>
              </a:ext>
            </a:extLst>
          </p:cNvPr>
          <p:cNvSpPr txBox="1"/>
          <p:nvPr/>
        </p:nvSpPr>
        <p:spPr>
          <a:xfrm>
            <a:off x="8407129" y="5435134"/>
            <a:ext cx="1753761" cy="338554"/>
          </a:xfrm>
          <a:prstGeom prst="rect">
            <a:avLst/>
          </a:prstGeom>
          <a:noFill/>
        </p:spPr>
        <p:txBody>
          <a:bodyPr wrap="square" rtlCol="0">
            <a:spAutoFit/>
          </a:bodyPr>
          <a:lstStyle/>
          <a:p>
            <a:r>
              <a:rPr kumimoji="1" lang="ja-JP" altLang="en-US" sz="1600" dirty="0" smtClean="0"/>
              <a:t>出典：</a:t>
            </a:r>
            <a:r>
              <a:rPr kumimoji="1" lang="en-US" altLang="ja-JP" sz="1600" dirty="0" smtClean="0"/>
              <a:t>PR TIMES</a:t>
            </a:r>
            <a:endParaRPr kumimoji="1" lang="ja-JP" altLang="en-US" sz="1600" dirty="0"/>
          </a:p>
        </p:txBody>
      </p:sp>
    </p:spTree>
    <p:extLst>
      <p:ext uri="{BB962C8B-B14F-4D97-AF65-F5344CB8AC3E}">
        <p14:creationId xmlns:p14="http://schemas.microsoft.com/office/powerpoint/2010/main" val="9531037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927C166-F521-473E-9E69-DFD102B5EB48}"/>
              </a:ext>
            </a:extLst>
          </p:cNvPr>
          <p:cNvSpPr>
            <a:spLocks noGrp="1"/>
          </p:cNvSpPr>
          <p:nvPr>
            <p:ph type="title"/>
          </p:nvPr>
        </p:nvSpPr>
        <p:spPr>
          <a:xfrm>
            <a:off x="1746827" y="1110355"/>
            <a:ext cx="8698343" cy="1188720"/>
          </a:xfrm>
        </p:spPr>
        <p:txBody>
          <a:bodyPr>
            <a:normAutofit/>
          </a:bodyPr>
          <a:lstStyle/>
          <a:p>
            <a:r>
              <a:rPr kumimoji="1" lang="ja-JP" altLang="en-US" sz="2400" dirty="0"/>
              <a:t>仮説導出</a:t>
            </a:r>
            <a:r>
              <a:rPr kumimoji="1" lang="ja-JP" altLang="en-US" sz="2400" dirty="0" smtClean="0"/>
              <a:t>（仮説１）：</a:t>
            </a:r>
            <a:r>
              <a:rPr lang="en-US" altLang="ja-JP" sz="2400" dirty="0"/>
              <a:t> SNS</a:t>
            </a:r>
            <a:r>
              <a:rPr lang="ja-JP" altLang="en-US" sz="2400" dirty="0"/>
              <a:t>における共感と満足感の関係</a:t>
            </a:r>
            <a:endParaRPr kumimoji="1" lang="ja-JP" altLang="en-US" sz="2400" dirty="0"/>
          </a:p>
        </p:txBody>
      </p:sp>
      <p:sp>
        <p:nvSpPr>
          <p:cNvPr id="3" name="コンテンツ プレースホルダー 2">
            <a:extLst>
              <a:ext uri="{FF2B5EF4-FFF2-40B4-BE49-F238E27FC236}">
                <a16:creationId xmlns:a16="http://schemas.microsoft.com/office/drawing/2014/main" xmlns="" id="{D496241E-67EE-4BEF-B56E-1DEC54600D6F}"/>
              </a:ext>
            </a:extLst>
          </p:cNvPr>
          <p:cNvSpPr>
            <a:spLocks noGrp="1"/>
          </p:cNvSpPr>
          <p:nvPr>
            <p:ph idx="1"/>
          </p:nvPr>
        </p:nvSpPr>
        <p:spPr>
          <a:xfrm>
            <a:off x="1746827" y="2468225"/>
            <a:ext cx="8698343" cy="3218199"/>
          </a:xfrm>
          <a:ln/>
        </p:spPr>
        <p:style>
          <a:lnRef idx="2">
            <a:schemeClr val="accent2"/>
          </a:lnRef>
          <a:fillRef idx="1">
            <a:schemeClr val="lt1"/>
          </a:fillRef>
          <a:effectRef idx="0">
            <a:schemeClr val="accent2"/>
          </a:effectRef>
          <a:fontRef idx="minor">
            <a:schemeClr val="dk1"/>
          </a:fontRef>
        </p:style>
        <p:txBody>
          <a:bodyPr lIns="180000" tIns="180000" rIns="180000" bIns="180000">
            <a:noAutofit/>
          </a:bodyPr>
          <a:lstStyle/>
          <a:p>
            <a:r>
              <a:rPr lang="ja-JP" altLang="en-US" dirty="0"/>
              <a:t>購買意思評定後の自分と身近な関係他者からの共感は、自分のことをよく知っている友人や知人からの共感が消費者の行動に重みづけをしてくれるため、購買後の満足感を</a:t>
            </a:r>
            <a:r>
              <a:rPr lang="ja-JP" altLang="en-US" dirty="0" smtClean="0"/>
              <a:t>高める（泉水 </a:t>
            </a:r>
            <a:r>
              <a:rPr lang="en-US" altLang="ja-JP" dirty="0" smtClean="0"/>
              <a:t>2013</a:t>
            </a:r>
            <a:r>
              <a:rPr lang="ja-JP" altLang="en-US" dirty="0" smtClean="0"/>
              <a:t>）</a:t>
            </a:r>
            <a:endParaRPr lang="ja-JP" altLang="en-US" dirty="0"/>
          </a:p>
          <a:p>
            <a:r>
              <a:rPr lang="ja-JP" altLang="en-US" dirty="0"/>
              <a:t>直接的な関係のない一般他者からの共感は自分以外の多くの消費者も同じ態度や行動であると示し</a:t>
            </a:r>
            <a:r>
              <a:rPr lang="ja-JP" altLang="en-US" dirty="0" smtClean="0"/>
              <a:t>、（省略）再購買</a:t>
            </a:r>
            <a:r>
              <a:rPr lang="ja-JP" altLang="en-US" dirty="0"/>
              <a:t>の意思を</a:t>
            </a:r>
            <a:r>
              <a:rPr lang="ja-JP" altLang="en-US" dirty="0" smtClean="0"/>
              <a:t>高める（泉水 </a:t>
            </a:r>
            <a:r>
              <a:rPr lang="en-US" altLang="ja-JP" dirty="0" smtClean="0"/>
              <a:t>2013</a:t>
            </a:r>
            <a:r>
              <a:rPr lang="ja-JP" altLang="en-US" dirty="0" smtClean="0"/>
              <a:t>）</a:t>
            </a:r>
            <a:endParaRPr lang="en-US" altLang="ja-JP" dirty="0"/>
          </a:p>
          <a:p>
            <a:r>
              <a:rPr lang="ja-JP" altLang="en-US" dirty="0"/>
              <a:t>ソーシャルメディアにおける共感が購買行動や満足度に影響することがあきらかとされた</a:t>
            </a:r>
            <a:r>
              <a:rPr lang="ja-JP" altLang="en-US" dirty="0" smtClean="0"/>
              <a:t>。（泉水 </a:t>
            </a:r>
            <a:r>
              <a:rPr lang="en-US" altLang="ja-JP" dirty="0" smtClean="0"/>
              <a:t>2014</a:t>
            </a:r>
            <a:r>
              <a:rPr lang="ja-JP" altLang="en-US" dirty="0" smtClean="0"/>
              <a:t>）</a:t>
            </a:r>
            <a:endParaRPr lang="ja-JP" altLang="en-US" dirty="0"/>
          </a:p>
          <a:p>
            <a:r>
              <a:rPr lang="ja-JP" altLang="en-US" dirty="0"/>
              <a:t>満足は顧客の再購買や好ましいクチコミに帰着</a:t>
            </a:r>
            <a:r>
              <a:rPr lang="ja-JP" altLang="en-US" dirty="0" smtClean="0"/>
              <a:t>する（</a:t>
            </a:r>
            <a:r>
              <a:rPr lang="en-US" altLang="ja-JP" dirty="0" smtClean="0"/>
              <a:t>Anderson</a:t>
            </a:r>
            <a:r>
              <a:rPr lang="ja-JP" altLang="en-US" dirty="0" smtClean="0"/>
              <a:t> </a:t>
            </a:r>
            <a:r>
              <a:rPr lang="en-US" altLang="ja-JP" dirty="0" smtClean="0"/>
              <a:t>1998</a:t>
            </a:r>
            <a:r>
              <a:rPr lang="ja-JP" altLang="en-US" dirty="0" smtClean="0"/>
              <a:t>）</a:t>
            </a:r>
            <a:r>
              <a:rPr lang="ja-JP" altLang="en-US" dirty="0"/>
              <a:t>　</a:t>
            </a:r>
            <a:r>
              <a:rPr lang="ja-JP" altLang="en-US" dirty="0" smtClean="0"/>
              <a:t>　　　→</a:t>
            </a:r>
            <a:r>
              <a:rPr lang="en-US" altLang="ja-JP" dirty="0"/>
              <a:t>SNS </a:t>
            </a:r>
            <a:r>
              <a:rPr lang="ja-JP" altLang="en-US" dirty="0"/>
              <a:t>における他者からの共感は、購買後の満足感を高める</a:t>
            </a:r>
          </a:p>
        </p:txBody>
      </p:sp>
    </p:spTree>
    <p:extLst>
      <p:ext uri="{BB962C8B-B14F-4D97-AF65-F5344CB8AC3E}">
        <p14:creationId xmlns:p14="http://schemas.microsoft.com/office/powerpoint/2010/main" val="731987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D0D40F9-5589-4A93-8342-12F8EFCD0063}"/>
              </a:ext>
            </a:extLst>
          </p:cNvPr>
          <p:cNvSpPr>
            <a:spLocks noGrp="1"/>
          </p:cNvSpPr>
          <p:nvPr>
            <p:ph type="ctrTitle"/>
          </p:nvPr>
        </p:nvSpPr>
        <p:spPr/>
        <p:txBody>
          <a:bodyPr>
            <a:normAutofit/>
          </a:bodyPr>
          <a:lstStyle/>
          <a:p>
            <a:r>
              <a:rPr lang="ja-JP" altLang="en-US" sz="2800" dirty="0"/>
              <a:t>研究概要</a:t>
            </a:r>
            <a:endParaRPr kumimoji="1" lang="ja-JP" altLang="en-US" sz="2800" dirty="0"/>
          </a:p>
        </p:txBody>
      </p:sp>
    </p:spTree>
    <p:extLst>
      <p:ext uri="{BB962C8B-B14F-4D97-AF65-F5344CB8AC3E}">
        <p14:creationId xmlns:p14="http://schemas.microsoft.com/office/powerpoint/2010/main" val="13777697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400" dirty="0"/>
              <a:t>仮説</a:t>
            </a:r>
            <a:r>
              <a:rPr lang="ja-JP" altLang="en-US" sz="2400" dirty="0" smtClean="0"/>
              <a:t>導出</a:t>
            </a:r>
            <a:r>
              <a:rPr lang="ja-JP" altLang="en-US" sz="2400" dirty="0"/>
              <a:t>（仮説１） </a:t>
            </a:r>
            <a:r>
              <a:rPr lang="en-US" altLang="ja-JP" sz="2400" dirty="0" smtClean="0"/>
              <a:t>:</a:t>
            </a:r>
            <a:r>
              <a:rPr lang="ja-JP" altLang="en-US" sz="2400" dirty="0" smtClean="0"/>
              <a:t>ギフトとは</a:t>
            </a:r>
            <a:endParaRPr kumimoji="1" lang="ja-JP" altLang="en-US" sz="2400" dirty="0"/>
          </a:p>
        </p:txBody>
      </p:sp>
      <p:grpSp>
        <p:nvGrpSpPr>
          <p:cNvPr id="7" name="グループ化 6">
            <a:extLst>
              <a:ext uri="{FF2B5EF4-FFF2-40B4-BE49-F238E27FC236}">
                <a16:creationId xmlns:a16="http://schemas.microsoft.com/office/drawing/2014/main" xmlns="" id="{4DCEC6F5-9FB8-41CC-997B-00B7613B2425}"/>
              </a:ext>
            </a:extLst>
          </p:cNvPr>
          <p:cNvGrpSpPr/>
          <p:nvPr/>
        </p:nvGrpSpPr>
        <p:grpSpPr>
          <a:xfrm>
            <a:off x="2231136" y="3501698"/>
            <a:ext cx="4074072" cy="1573667"/>
            <a:chOff x="3507792" y="2429696"/>
            <a:chExt cx="4809173" cy="1846978"/>
          </a:xfrm>
          <a:solidFill>
            <a:schemeClr val="accent2">
              <a:lumMod val="60000"/>
              <a:lumOff val="40000"/>
            </a:schemeClr>
          </a:solidFill>
        </p:grpSpPr>
        <p:sp>
          <p:nvSpPr>
            <p:cNvPr id="3" name="スマイル 2">
              <a:extLst>
                <a:ext uri="{FF2B5EF4-FFF2-40B4-BE49-F238E27FC236}">
                  <a16:creationId xmlns:a16="http://schemas.microsoft.com/office/drawing/2014/main" xmlns="" id="{CB3F295D-7E92-470A-B05E-E286191516F9}"/>
                </a:ext>
              </a:extLst>
            </p:cNvPr>
            <p:cNvSpPr/>
            <p:nvPr/>
          </p:nvSpPr>
          <p:spPr>
            <a:xfrm>
              <a:off x="3904592" y="2462330"/>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マイル 3">
              <a:extLst>
                <a:ext uri="{FF2B5EF4-FFF2-40B4-BE49-F238E27FC236}">
                  <a16:creationId xmlns:a16="http://schemas.microsoft.com/office/drawing/2014/main" xmlns="" id="{74FB81CF-A260-4A55-9755-8B05FA5A053F}"/>
                </a:ext>
              </a:extLst>
            </p:cNvPr>
            <p:cNvSpPr/>
            <p:nvPr/>
          </p:nvSpPr>
          <p:spPr>
            <a:xfrm>
              <a:off x="7006046" y="2429696"/>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xmlns="" id="{F63128BB-DADD-4983-9E4B-1A447DF2CC10}"/>
                </a:ext>
              </a:extLst>
            </p:cNvPr>
            <p:cNvSpPr txBox="1"/>
            <p:nvPr/>
          </p:nvSpPr>
          <p:spPr>
            <a:xfrm>
              <a:off x="3507792" y="3518088"/>
              <a:ext cx="1707997" cy="758584"/>
            </a:xfrm>
            <a:prstGeom prst="rect">
              <a:avLst/>
            </a:prstGeom>
            <a:grpFill/>
          </p:spPr>
          <p:txBody>
            <a:bodyPr wrap="square" rtlCol="0">
              <a:spAutoFit/>
            </a:bodyPr>
            <a:lstStyle/>
            <a:p>
              <a:pPr algn="ctr"/>
              <a:r>
                <a:rPr kumimoji="1" lang="ja-JP" altLang="en-US"/>
                <a:t>送り手</a:t>
              </a:r>
              <a:endParaRPr kumimoji="1" lang="en-US" altLang="ja-JP" dirty="0"/>
            </a:p>
            <a:p>
              <a:pPr algn="ctr"/>
              <a:r>
                <a:rPr kumimoji="1" lang="ja-JP" altLang="en-US"/>
                <a:t>（分与者）</a:t>
              </a:r>
            </a:p>
          </p:txBody>
        </p:sp>
        <p:sp>
          <p:nvSpPr>
            <p:cNvPr id="6" name="テキスト ボックス 5">
              <a:extLst>
                <a:ext uri="{FF2B5EF4-FFF2-40B4-BE49-F238E27FC236}">
                  <a16:creationId xmlns:a16="http://schemas.microsoft.com/office/drawing/2014/main" xmlns="" id="{0F124C84-CEE3-4767-8F58-F82402F902FE}"/>
                </a:ext>
              </a:extLst>
            </p:cNvPr>
            <p:cNvSpPr txBox="1"/>
            <p:nvPr/>
          </p:nvSpPr>
          <p:spPr>
            <a:xfrm>
              <a:off x="6608968" y="3518088"/>
              <a:ext cx="1707997" cy="758586"/>
            </a:xfrm>
            <a:prstGeom prst="rect">
              <a:avLst/>
            </a:prstGeom>
            <a:grpFill/>
          </p:spPr>
          <p:txBody>
            <a:bodyPr wrap="square" rtlCol="0">
              <a:spAutoFit/>
            </a:bodyPr>
            <a:lstStyle/>
            <a:p>
              <a:pPr algn="ctr"/>
              <a:r>
                <a:rPr kumimoji="1" lang="ja-JP" altLang="en-US"/>
                <a:t>受け手</a:t>
              </a:r>
              <a:endParaRPr kumimoji="1" lang="en-US" altLang="ja-JP" dirty="0"/>
            </a:p>
            <a:p>
              <a:pPr algn="ctr"/>
              <a:r>
                <a:rPr kumimoji="1" lang="ja-JP" altLang="en-US"/>
                <a:t>（受領者）</a:t>
              </a:r>
            </a:p>
          </p:txBody>
        </p:sp>
      </p:grpSp>
      <p:pic>
        <p:nvPicPr>
          <p:cNvPr id="9" name="グラフィックス 8" descr="プレゼント">
            <a:extLst>
              <a:ext uri="{FF2B5EF4-FFF2-40B4-BE49-F238E27FC236}">
                <a16:creationId xmlns:a16="http://schemas.microsoft.com/office/drawing/2014/main" xmlns="" id="{24701B38-D387-41DA-9AC3-5347D4BAA784}"/>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753587" y="3310968"/>
            <a:ext cx="997624" cy="997624"/>
          </a:xfrm>
          <a:prstGeom prst="rect">
            <a:avLst/>
          </a:prstGeom>
        </p:spPr>
      </p:pic>
      <p:sp>
        <p:nvSpPr>
          <p:cNvPr id="10" name="テキスト ボックス 9">
            <a:extLst>
              <a:ext uri="{FF2B5EF4-FFF2-40B4-BE49-F238E27FC236}">
                <a16:creationId xmlns:a16="http://schemas.microsoft.com/office/drawing/2014/main" xmlns="" id="{6403C954-D472-484E-A85F-296A4BC2A413}"/>
              </a:ext>
            </a:extLst>
          </p:cNvPr>
          <p:cNvSpPr txBox="1"/>
          <p:nvPr/>
        </p:nvSpPr>
        <p:spPr>
          <a:xfrm>
            <a:off x="3306201" y="5315351"/>
            <a:ext cx="2031325" cy="369332"/>
          </a:xfrm>
          <a:prstGeom prst="rect">
            <a:avLst/>
          </a:prstGeom>
          <a:noFill/>
        </p:spPr>
        <p:txBody>
          <a:bodyPr wrap="none" rtlCol="0">
            <a:spAutoFit/>
          </a:bodyPr>
          <a:lstStyle/>
          <a:p>
            <a:r>
              <a:rPr kumimoji="1" lang="ja-JP" altLang="en-US"/>
              <a:t>二者間のつながり</a:t>
            </a:r>
          </a:p>
        </p:txBody>
      </p:sp>
      <p:pic>
        <p:nvPicPr>
          <p:cNvPr id="11" name="図 10">
            <a:extLst>
              <a:ext uri="{FF2B5EF4-FFF2-40B4-BE49-F238E27FC236}">
                <a16:creationId xmlns:a16="http://schemas.microsoft.com/office/drawing/2014/main" xmlns="" id="{F5B495BD-C21B-4178-B52C-0D704D36C56A}"/>
              </a:ext>
            </a:extLst>
          </p:cNvPr>
          <p:cNvPicPr>
            <a:picLocks noChangeAspect="1"/>
          </p:cNvPicPr>
          <p:nvPr/>
        </p:nvPicPr>
        <p:blipFill>
          <a:blip r:embed="rId4"/>
          <a:stretch>
            <a:fillRect/>
          </a:stretch>
        </p:blipFill>
        <p:spPr>
          <a:xfrm>
            <a:off x="8850088" y="3310968"/>
            <a:ext cx="1303858" cy="1303858"/>
          </a:xfrm>
          <a:prstGeom prst="rect">
            <a:avLst/>
          </a:prstGeom>
        </p:spPr>
      </p:pic>
      <p:sp>
        <p:nvSpPr>
          <p:cNvPr id="12" name="テキスト ボックス 11">
            <a:extLst>
              <a:ext uri="{FF2B5EF4-FFF2-40B4-BE49-F238E27FC236}">
                <a16:creationId xmlns:a16="http://schemas.microsoft.com/office/drawing/2014/main" xmlns="" id="{D1F10335-A95E-4478-87FB-3E128FDF9D58}"/>
              </a:ext>
            </a:extLst>
          </p:cNvPr>
          <p:cNvSpPr txBox="1"/>
          <p:nvPr/>
        </p:nvSpPr>
        <p:spPr>
          <a:xfrm>
            <a:off x="6558827" y="5246977"/>
            <a:ext cx="5032147" cy="646331"/>
          </a:xfrm>
          <a:prstGeom prst="rect">
            <a:avLst/>
          </a:prstGeom>
          <a:noFill/>
        </p:spPr>
        <p:txBody>
          <a:bodyPr wrap="none" rtlCol="0">
            <a:spAutoFit/>
          </a:bodyPr>
          <a:lstStyle/>
          <a:p>
            <a:r>
              <a:rPr kumimoji="1" lang="ja-JP" altLang="en-US"/>
              <a:t>インスタグラムで“いいね”を獲得すると</a:t>
            </a:r>
            <a:endParaRPr kumimoji="1" lang="en-US" altLang="ja-JP" dirty="0"/>
          </a:p>
          <a:p>
            <a:r>
              <a:rPr kumimoji="1" lang="ja-JP" altLang="en-US"/>
              <a:t>分与者のギフト購買の満足感を高めるのでは？</a:t>
            </a:r>
            <a:endParaRPr kumimoji="1" lang="en-US" altLang="ja-JP" dirty="0"/>
          </a:p>
        </p:txBody>
      </p:sp>
      <p:sp>
        <p:nvSpPr>
          <p:cNvPr id="8" name="矢印: 左 7">
            <a:extLst>
              <a:ext uri="{FF2B5EF4-FFF2-40B4-BE49-F238E27FC236}">
                <a16:creationId xmlns:a16="http://schemas.microsoft.com/office/drawing/2014/main" xmlns="" id="{349904B0-1636-4741-A870-ECB5ACCABC87}"/>
              </a:ext>
            </a:extLst>
          </p:cNvPr>
          <p:cNvSpPr/>
          <p:nvPr/>
        </p:nvSpPr>
        <p:spPr>
          <a:xfrm>
            <a:off x="7067020" y="3757903"/>
            <a:ext cx="1446923" cy="550689"/>
          </a:xfrm>
          <a:prstGeom prst="lef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54929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355056" y="1250442"/>
            <a:ext cx="7481888" cy="1188720"/>
          </a:xfrm>
        </p:spPr>
        <p:txBody>
          <a:bodyPr/>
          <a:lstStyle/>
          <a:p>
            <a:r>
              <a:rPr lang="ja-JP" altLang="en-US" dirty="0" smtClean="0"/>
              <a:t>仮説導出（</a:t>
            </a:r>
            <a:r>
              <a:rPr lang="ja-JP" altLang="en-US" dirty="0"/>
              <a:t>仮説１</a:t>
            </a:r>
            <a:r>
              <a:rPr lang="ja-JP" altLang="en-US" dirty="0" smtClean="0"/>
              <a:t>）：満足度</a:t>
            </a:r>
            <a:endParaRPr kumimoji="1" lang="ja-JP" altLang="en-US" dirty="0"/>
          </a:p>
        </p:txBody>
      </p:sp>
      <p:sp>
        <p:nvSpPr>
          <p:cNvPr id="3" name="テキスト ボックス 2"/>
          <p:cNvSpPr txBox="1"/>
          <p:nvPr/>
        </p:nvSpPr>
        <p:spPr>
          <a:xfrm>
            <a:off x="2355056" y="2699672"/>
            <a:ext cx="7481888" cy="2794950"/>
          </a:xfrm>
          <a:prstGeom prst="rect">
            <a:avLst/>
          </a:prstGeom>
          <a:ln/>
        </p:spPr>
        <p:style>
          <a:lnRef idx="2">
            <a:schemeClr val="accent2"/>
          </a:lnRef>
          <a:fillRef idx="1">
            <a:schemeClr val="lt1"/>
          </a:fillRef>
          <a:effectRef idx="0">
            <a:schemeClr val="accent2"/>
          </a:effectRef>
          <a:fontRef idx="minor">
            <a:schemeClr val="dk1"/>
          </a:fontRef>
        </p:style>
        <p:txBody>
          <a:bodyPr wrap="square" lIns="180000" tIns="180000" rIns="180000" bIns="180000" rtlCol="0">
            <a:spAutoFit/>
          </a:bodyPr>
          <a:lstStyle/>
          <a:p>
            <a:r>
              <a:rPr kumimoji="1" lang="ja-JP" altLang="en-US" sz="2200" dirty="0"/>
              <a:t>本研究におけるギフト購買行動の満足は、</a:t>
            </a:r>
            <a:endParaRPr kumimoji="1" lang="en-US" altLang="ja-JP" sz="2200" dirty="0"/>
          </a:p>
          <a:p>
            <a:endParaRPr kumimoji="1" lang="en-US" altLang="ja-JP" sz="2200" dirty="0"/>
          </a:p>
          <a:p>
            <a:pPr lvl="1"/>
            <a:r>
              <a:rPr kumimoji="1" lang="ja-JP" altLang="en-US" sz="2200" dirty="0"/>
              <a:t>・</a:t>
            </a:r>
            <a:r>
              <a:rPr kumimoji="1" lang="ja-JP" altLang="en-US" sz="2200" dirty="0">
                <a:solidFill>
                  <a:srgbClr val="FF0000"/>
                </a:solidFill>
              </a:rPr>
              <a:t>与え手自身の満足</a:t>
            </a:r>
            <a:endParaRPr kumimoji="1" lang="en-US" altLang="ja-JP" sz="2200" dirty="0">
              <a:solidFill>
                <a:srgbClr val="FF0000"/>
              </a:solidFill>
            </a:endParaRPr>
          </a:p>
          <a:p>
            <a:pPr lvl="1"/>
            <a:r>
              <a:rPr kumimoji="1" lang="ja-JP" altLang="en-US" sz="2200" dirty="0"/>
              <a:t>・</a:t>
            </a:r>
            <a:r>
              <a:rPr kumimoji="1" lang="ja-JP" altLang="en-US" sz="2200" dirty="0">
                <a:solidFill>
                  <a:srgbClr val="FF0000"/>
                </a:solidFill>
              </a:rPr>
              <a:t>受け手の反応から得られる満足</a:t>
            </a:r>
            <a:endParaRPr kumimoji="1" lang="en-US" altLang="ja-JP" sz="2200" dirty="0">
              <a:solidFill>
                <a:srgbClr val="FF0000"/>
              </a:solidFill>
            </a:endParaRPr>
          </a:p>
          <a:p>
            <a:pPr lvl="1"/>
            <a:r>
              <a:rPr kumimoji="1" lang="ja-JP" altLang="en-US" sz="2200" dirty="0"/>
              <a:t>・</a:t>
            </a:r>
            <a:r>
              <a:rPr kumimoji="1" lang="ja-JP" altLang="en-US" sz="2200" dirty="0">
                <a:solidFill>
                  <a:srgbClr val="FF0000"/>
                </a:solidFill>
              </a:rPr>
              <a:t>フォロワーの反応から得られる満足</a:t>
            </a:r>
            <a:endParaRPr kumimoji="1" lang="en-US" altLang="ja-JP" sz="2200" dirty="0">
              <a:solidFill>
                <a:srgbClr val="FF0000"/>
              </a:solidFill>
            </a:endParaRPr>
          </a:p>
          <a:p>
            <a:r>
              <a:rPr kumimoji="1" lang="ja-JP" altLang="en-US" sz="2400" dirty="0"/>
              <a:t>　　　　　　　　　　　　　　　　　　　　　</a:t>
            </a:r>
            <a:endParaRPr kumimoji="1" lang="en-US" altLang="ja-JP" sz="2400" dirty="0"/>
          </a:p>
          <a:p>
            <a:r>
              <a:rPr kumimoji="1" lang="ja-JP" altLang="en-US" sz="2400" dirty="0"/>
              <a:t>　　　　　　　　　　　</a:t>
            </a:r>
            <a:r>
              <a:rPr kumimoji="1" lang="ja-JP" altLang="en-US" sz="2200" dirty="0" smtClean="0"/>
              <a:t>の</a:t>
            </a:r>
            <a:r>
              <a:rPr kumimoji="1" lang="ja-JP" altLang="en-US" sz="2200" dirty="0"/>
              <a:t>３要素からなるものと</a:t>
            </a:r>
            <a:r>
              <a:rPr kumimoji="1" lang="ja-JP" altLang="en-US" sz="2200" dirty="0" smtClean="0"/>
              <a:t>する。</a:t>
            </a:r>
            <a:endParaRPr kumimoji="1" lang="en-US" altLang="ja-JP" sz="2200" dirty="0"/>
          </a:p>
        </p:txBody>
      </p:sp>
    </p:spTree>
    <p:extLst>
      <p:ext uri="{BB962C8B-B14F-4D97-AF65-F5344CB8AC3E}">
        <p14:creationId xmlns:p14="http://schemas.microsoft.com/office/powerpoint/2010/main" val="19486518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521963"/>
            <a:ext cx="7729728" cy="1188720"/>
          </a:xfrm>
        </p:spPr>
        <p:txBody>
          <a:bodyPr/>
          <a:lstStyle/>
          <a:p>
            <a:r>
              <a:rPr lang="ja-JP" altLang="en-US" dirty="0" smtClean="0"/>
              <a:t>仮説導出</a:t>
            </a:r>
            <a:r>
              <a:rPr lang="ja-JP" altLang="en-US" dirty="0"/>
              <a:t>（仮説１</a:t>
            </a:r>
            <a:r>
              <a:rPr lang="ja-JP" altLang="en-US" dirty="0" smtClean="0"/>
              <a:t>）：満足度</a:t>
            </a:r>
            <a:endParaRPr lang="ja-JP" altLang="en-US" dirty="0"/>
          </a:p>
        </p:txBody>
      </p:sp>
      <p:sp>
        <p:nvSpPr>
          <p:cNvPr id="3" name="テキスト ボックス 2"/>
          <p:cNvSpPr txBox="1"/>
          <p:nvPr/>
        </p:nvSpPr>
        <p:spPr>
          <a:xfrm>
            <a:off x="3897514" y="1912938"/>
            <a:ext cx="4998247" cy="1631216"/>
          </a:xfrm>
          <a:prstGeom prst="rect">
            <a:avLst/>
          </a:prstGeom>
          <a:noFill/>
        </p:spPr>
        <p:txBody>
          <a:bodyPr wrap="square" rtlCol="0">
            <a:spAutoFit/>
          </a:bodyPr>
          <a:lstStyle/>
          <a:p>
            <a:pPr algn="ctr"/>
            <a:endParaRPr kumimoji="1" lang="en-US" altLang="ja-JP" sz="2000" u="sng" dirty="0"/>
          </a:p>
          <a:p>
            <a:pPr algn="ctr"/>
            <a:endParaRPr kumimoji="1" lang="en-US" altLang="ja-JP" sz="2000" dirty="0"/>
          </a:p>
          <a:p>
            <a:pPr lvl="1"/>
            <a:r>
              <a:rPr kumimoji="1" lang="ja-JP" altLang="en-US" sz="2000"/>
              <a:t>・与え手自身の満足</a:t>
            </a:r>
            <a:endParaRPr kumimoji="1" lang="en-US" altLang="ja-JP" sz="2000" dirty="0"/>
          </a:p>
          <a:p>
            <a:pPr lvl="1"/>
            <a:r>
              <a:rPr kumimoji="1" lang="ja-JP" altLang="en-US" sz="2000"/>
              <a:t>・受け手の反応から得られる満足　　　　　　　　　　　　　　　　　　　　　</a:t>
            </a:r>
            <a:endParaRPr kumimoji="1" lang="en-US" altLang="ja-JP" sz="2000" dirty="0"/>
          </a:p>
          <a:p>
            <a:endParaRPr kumimoji="1" lang="en-US" altLang="ja-JP" sz="2000" dirty="0"/>
          </a:p>
        </p:txBody>
      </p:sp>
      <p:sp>
        <p:nvSpPr>
          <p:cNvPr id="6" name="テキスト ボックス 5">
            <a:extLst>
              <a:ext uri="{FF2B5EF4-FFF2-40B4-BE49-F238E27FC236}">
                <a16:creationId xmlns:a16="http://schemas.microsoft.com/office/drawing/2014/main" xmlns="" id="{7A7555A5-D996-48B0-AFAE-0304163219A2}"/>
              </a:ext>
            </a:extLst>
          </p:cNvPr>
          <p:cNvSpPr txBox="1"/>
          <p:nvPr/>
        </p:nvSpPr>
        <p:spPr>
          <a:xfrm>
            <a:off x="4417522" y="3824948"/>
            <a:ext cx="4042898" cy="1323439"/>
          </a:xfrm>
          <a:prstGeom prst="rect">
            <a:avLst/>
          </a:prstGeom>
          <a:noFill/>
        </p:spPr>
        <p:txBody>
          <a:bodyPr wrap="square" rtlCol="0">
            <a:spAutoFit/>
          </a:bodyPr>
          <a:lstStyle/>
          <a:p>
            <a:pPr lvl="0" algn="ctr"/>
            <a:endParaRPr kumimoji="1" lang="en-US" altLang="ja-JP" sz="2000" u="sng" dirty="0">
              <a:solidFill>
                <a:prstClr val="black"/>
              </a:solidFill>
            </a:endParaRPr>
          </a:p>
          <a:p>
            <a:pPr lvl="0" algn="ctr"/>
            <a:endParaRPr kumimoji="1" lang="en-US" altLang="ja-JP" sz="2000" u="sng" dirty="0">
              <a:solidFill>
                <a:prstClr val="black"/>
              </a:solidFill>
            </a:endParaRPr>
          </a:p>
          <a:p>
            <a:pPr lvl="0"/>
            <a:r>
              <a:rPr kumimoji="1" lang="ja-JP" altLang="en-US" sz="2000" smtClean="0">
                <a:solidFill>
                  <a:prstClr val="black"/>
                </a:solidFill>
              </a:rPr>
              <a:t>・</a:t>
            </a:r>
            <a:r>
              <a:rPr kumimoji="1" lang="en-US" altLang="ja-JP" sz="2000" smtClean="0">
                <a:solidFill>
                  <a:srgbClr val="FF0000"/>
                </a:solidFill>
              </a:rPr>
              <a:t>instagram</a:t>
            </a:r>
            <a:r>
              <a:rPr kumimoji="1" lang="ja-JP" altLang="en-US" sz="2000" smtClean="0">
                <a:solidFill>
                  <a:srgbClr val="FF0000"/>
                </a:solidFill>
              </a:rPr>
              <a:t>を</a:t>
            </a:r>
            <a:r>
              <a:rPr kumimoji="1" lang="ja-JP" altLang="en-US" sz="2000" dirty="0">
                <a:solidFill>
                  <a:srgbClr val="FF0000"/>
                </a:solidFill>
              </a:rPr>
              <a:t>介した</a:t>
            </a:r>
            <a:endParaRPr kumimoji="1" lang="en-US" altLang="ja-JP" sz="2000" dirty="0">
              <a:solidFill>
                <a:srgbClr val="FF0000"/>
              </a:solidFill>
            </a:endParaRPr>
          </a:p>
          <a:p>
            <a:pPr lvl="0"/>
            <a:r>
              <a:rPr kumimoji="1" lang="ja-JP" altLang="en-US" sz="2000" dirty="0">
                <a:solidFill>
                  <a:srgbClr val="FF0000"/>
                </a:solidFill>
              </a:rPr>
              <a:t>第三者の反応から得られる満足</a:t>
            </a:r>
            <a:endParaRPr kumimoji="1" lang="en-US" altLang="ja-JP" sz="2000" dirty="0">
              <a:solidFill>
                <a:srgbClr val="FF0000"/>
              </a:solidFill>
            </a:endParaRPr>
          </a:p>
        </p:txBody>
      </p:sp>
      <p:sp>
        <p:nvSpPr>
          <p:cNvPr id="7" name="矢印: 下 6">
            <a:extLst>
              <a:ext uri="{FF2B5EF4-FFF2-40B4-BE49-F238E27FC236}">
                <a16:creationId xmlns:a16="http://schemas.microsoft.com/office/drawing/2014/main" xmlns="" id="{9DC13CDC-F01F-4B60-B569-D2425AC46196}"/>
              </a:ext>
            </a:extLst>
          </p:cNvPr>
          <p:cNvSpPr/>
          <p:nvPr/>
        </p:nvSpPr>
        <p:spPr>
          <a:xfrm>
            <a:off x="2096930" y="3478115"/>
            <a:ext cx="751002" cy="6936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xmlns="" id="{2834068A-8469-4808-9170-C67EA241FB27}"/>
              </a:ext>
            </a:extLst>
          </p:cNvPr>
          <p:cNvSpPr/>
          <p:nvPr/>
        </p:nvSpPr>
        <p:spPr>
          <a:xfrm>
            <a:off x="914400" y="2441359"/>
            <a:ext cx="3116062" cy="834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元来のギフト購買行動</a:t>
            </a:r>
          </a:p>
        </p:txBody>
      </p:sp>
      <p:sp>
        <p:nvSpPr>
          <p:cNvPr id="9" name="正方形/長方形 8">
            <a:extLst>
              <a:ext uri="{FF2B5EF4-FFF2-40B4-BE49-F238E27FC236}">
                <a16:creationId xmlns:a16="http://schemas.microsoft.com/office/drawing/2014/main" xmlns="" id="{F7F771E2-6974-4B94-98A6-818D16EA9450}"/>
              </a:ext>
            </a:extLst>
          </p:cNvPr>
          <p:cNvSpPr/>
          <p:nvPr/>
        </p:nvSpPr>
        <p:spPr>
          <a:xfrm>
            <a:off x="914400" y="4374037"/>
            <a:ext cx="3116062" cy="834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Instagram</a:t>
            </a:r>
            <a:r>
              <a:rPr kumimoji="1" lang="ja-JP" altLang="en-US"/>
              <a:t>発展後</a:t>
            </a:r>
          </a:p>
        </p:txBody>
      </p:sp>
      <p:sp>
        <p:nvSpPr>
          <p:cNvPr id="8" name="十字形 7">
            <a:extLst>
              <a:ext uri="{FF2B5EF4-FFF2-40B4-BE49-F238E27FC236}">
                <a16:creationId xmlns:a16="http://schemas.microsoft.com/office/drawing/2014/main" xmlns="" id="{3E1BAF0F-109E-4DBC-BEDF-2AA2871796F6}"/>
              </a:ext>
            </a:extLst>
          </p:cNvPr>
          <p:cNvSpPr/>
          <p:nvPr/>
        </p:nvSpPr>
        <p:spPr>
          <a:xfrm>
            <a:off x="6167490" y="3478115"/>
            <a:ext cx="568170" cy="558143"/>
          </a:xfrm>
          <a:prstGeom prst="plus">
            <a:avLst>
              <a:gd name="adj" fmla="val 435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xmlns="" id="{E7C90BFD-4878-4930-AC7A-F26D8D79AC27}"/>
              </a:ext>
            </a:extLst>
          </p:cNvPr>
          <p:cNvGrpSpPr/>
          <p:nvPr/>
        </p:nvGrpSpPr>
        <p:grpSpPr>
          <a:xfrm>
            <a:off x="9109489" y="2172578"/>
            <a:ext cx="2484888" cy="968787"/>
            <a:chOff x="4635146" y="6184704"/>
            <a:chExt cx="2484888" cy="968787"/>
          </a:xfrm>
        </p:grpSpPr>
        <p:grpSp>
          <p:nvGrpSpPr>
            <p:cNvPr id="11" name="グループ化 10">
              <a:extLst>
                <a:ext uri="{FF2B5EF4-FFF2-40B4-BE49-F238E27FC236}">
                  <a16:creationId xmlns:a16="http://schemas.microsoft.com/office/drawing/2014/main" xmlns="" id="{055F69B4-3F45-40C0-8E19-4985C36ED4F1}"/>
                </a:ext>
              </a:extLst>
            </p:cNvPr>
            <p:cNvGrpSpPr/>
            <p:nvPr/>
          </p:nvGrpSpPr>
          <p:grpSpPr>
            <a:xfrm>
              <a:off x="4635146" y="6240064"/>
              <a:ext cx="2484888" cy="913427"/>
              <a:chOff x="3507792" y="2462328"/>
              <a:chExt cx="4809450" cy="1772412"/>
            </a:xfrm>
            <a:solidFill>
              <a:schemeClr val="accent2">
                <a:lumMod val="60000"/>
                <a:lumOff val="40000"/>
              </a:schemeClr>
            </a:solidFill>
          </p:grpSpPr>
          <p:sp>
            <p:nvSpPr>
              <p:cNvPr id="12" name="スマイル 11">
                <a:extLst>
                  <a:ext uri="{FF2B5EF4-FFF2-40B4-BE49-F238E27FC236}">
                    <a16:creationId xmlns:a16="http://schemas.microsoft.com/office/drawing/2014/main" xmlns="" id="{B66D8A04-7ABC-41D7-BC43-98491DB3ADAF}"/>
                  </a:ext>
                </a:extLst>
              </p:cNvPr>
              <p:cNvSpPr/>
              <p:nvPr/>
            </p:nvSpPr>
            <p:spPr>
              <a:xfrm>
                <a:off x="3904592" y="2462330"/>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スマイル 12">
                <a:extLst>
                  <a:ext uri="{FF2B5EF4-FFF2-40B4-BE49-F238E27FC236}">
                    <a16:creationId xmlns:a16="http://schemas.microsoft.com/office/drawing/2014/main" xmlns="" id="{35D2B595-675D-425B-B307-BE0E6A00A927}"/>
                  </a:ext>
                </a:extLst>
              </p:cNvPr>
              <p:cNvSpPr/>
              <p:nvPr/>
            </p:nvSpPr>
            <p:spPr>
              <a:xfrm>
                <a:off x="7006042" y="2462328"/>
                <a:ext cx="914400" cy="914399"/>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xmlns="" id="{C7492DAD-AB3A-4FAA-8026-3EA2B946E8D9}"/>
                  </a:ext>
                </a:extLst>
              </p:cNvPr>
              <p:cNvSpPr txBox="1"/>
              <p:nvPr/>
            </p:nvSpPr>
            <p:spPr>
              <a:xfrm>
                <a:off x="3507792" y="3518089"/>
                <a:ext cx="1707997" cy="716651"/>
              </a:xfrm>
              <a:prstGeom prst="rect">
                <a:avLst/>
              </a:prstGeom>
              <a:grpFill/>
            </p:spPr>
            <p:txBody>
              <a:bodyPr wrap="square" rtlCol="0">
                <a:spAutoFit/>
              </a:bodyPr>
              <a:lstStyle/>
              <a:p>
                <a:pPr algn="ctr"/>
                <a:r>
                  <a:rPr kumimoji="1" lang="ja-JP" altLang="en-US"/>
                  <a:t>送り手</a:t>
                </a:r>
                <a:endParaRPr kumimoji="1" lang="en-US" altLang="ja-JP" dirty="0"/>
              </a:p>
            </p:txBody>
          </p:sp>
          <p:sp>
            <p:nvSpPr>
              <p:cNvPr id="15" name="テキスト ボックス 14">
                <a:extLst>
                  <a:ext uri="{FF2B5EF4-FFF2-40B4-BE49-F238E27FC236}">
                    <a16:creationId xmlns:a16="http://schemas.microsoft.com/office/drawing/2014/main" xmlns="" id="{A8BA9735-0A94-45B6-A6CE-34A403850271}"/>
                  </a:ext>
                </a:extLst>
              </p:cNvPr>
              <p:cNvSpPr txBox="1"/>
              <p:nvPr/>
            </p:nvSpPr>
            <p:spPr>
              <a:xfrm>
                <a:off x="6609245" y="3518089"/>
                <a:ext cx="1707997" cy="716651"/>
              </a:xfrm>
              <a:prstGeom prst="rect">
                <a:avLst/>
              </a:prstGeom>
              <a:grpFill/>
            </p:spPr>
            <p:txBody>
              <a:bodyPr wrap="square" rtlCol="0">
                <a:spAutoFit/>
              </a:bodyPr>
              <a:lstStyle/>
              <a:p>
                <a:pPr algn="ctr"/>
                <a:r>
                  <a:rPr kumimoji="1" lang="ja-JP" altLang="en-US"/>
                  <a:t>受け手</a:t>
                </a:r>
                <a:endParaRPr kumimoji="1" lang="en-US" altLang="ja-JP" dirty="0"/>
              </a:p>
            </p:txBody>
          </p:sp>
        </p:grpSp>
        <p:pic>
          <p:nvPicPr>
            <p:cNvPr id="17" name="グラフィックス 16" descr="プレゼント">
              <a:extLst>
                <a:ext uri="{FF2B5EF4-FFF2-40B4-BE49-F238E27FC236}">
                  <a16:creationId xmlns:a16="http://schemas.microsoft.com/office/drawing/2014/main" xmlns="" id="{4CC3CDDC-5B4E-4327-9D1E-6165EBB1EE8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657704" y="6184704"/>
              <a:ext cx="509786" cy="509786"/>
            </a:xfrm>
            <a:prstGeom prst="rect">
              <a:avLst/>
            </a:prstGeom>
          </p:spPr>
        </p:pic>
      </p:grpSp>
      <p:grpSp>
        <p:nvGrpSpPr>
          <p:cNvPr id="19" name="グループ化 18">
            <a:extLst>
              <a:ext uri="{FF2B5EF4-FFF2-40B4-BE49-F238E27FC236}">
                <a16:creationId xmlns:a16="http://schemas.microsoft.com/office/drawing/2014/main" xmlns="" id="{D9B65BE8-9735-4558-975B-5490062F503A}"/>
              </a:ext>
            </a:extLst>
          </p:cNvPr>
          <p:cNvGrpSpPr/>
          <p:nvPr/>
        </p:nvGrpSpPr>
        <p:grpSpPr>
          <a:xfrm>
            <a:off x="8257202" y="4426771"/>
            <a:ext cx="2484888" cy="968787"/>
            <a:chOff x="4635146" y="6184704"/>
            <a:chExt cx="2484888" cy="968787"/>
          </a:xfrm>
        </p:grpSpPr>
        <p:grpSp>
          <p:nvGrpSpPr>
            <p:cNvPr id="20" name="グループ化 19">
              <a:extLst>
                <a:ext uri="{FF2B5EF4-FFF2-40B4-BE49-F238E27FC236}">
                  <a16:creationId xmlns:a16="http://schemas.microsoft.com/office/drawing/2014/main" xmlns="" id="{1B675A38-C346-4A78-83E1-57FDDC16A2A5}"/>
                </a:ext>
              </a:extLst>
            </p:cNvPr>
            <p:cNvGrpSpPr/>
            <p:nvPr/>
          </p:nvGrpSpPr>
          <p:grpSpPr>
            <a:xfrm>
              <a:off x="4635146" y="6235513"/>
              <a:ext cx="2484888" cy="917978"/>
              <a:chOff x="3507792" y="2453497"/>
              <a:chExt cx="4809450" cy="1781243"/>
            </a:xfrm>
            <a:solidFill>
              <a:schemeClr val="accent2">
                <a:lumMod val="60000"/>
                <a:lumOff val="40000"/>
              </a:schemeClr>
            </a:solidFill>
          </p:grpSpPr>
          <p:sp>
            <p:nvSpPr>
              <p:cNvPr id="22" name="スマイル 21">
                <a:extLst>
                  <a:ext uri="{FF2B5EF4-FFF2-40B4-BE49-F238E27FC236}">
                    <a16:creationId xmlns:a16="http://schemas.microsoft.com/office/drawing/2014/main" xmlns="" id="{717B629F-099B-4F08-8E6D-DB6C131E2723}"/>
                  </a:ext>
                </a:extLst>
              </p:cNvPr>
              <p:cNvSpPr/>
              <p:nvPr/>
            </p:nvSpPr>
            <p:spPr>
              <a:xfrm>
                <a:off x="3904592" y="2462330"/>
                <a:ext cx="914400" cy="914400"/>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スマイル 22">
                <a:extLst>
                  <a:ext uri="{FF2B5EF4-FFF2-40B4-BE49-F238E27FC236}">
                    <a16:creationId xmlns:a16="http://schemas.microsoft.com/office/drawing/2014/main" xmlns="" id="{6795CA91-7C8A-4DA3-B800-4E84EADBAF6A}"/>
                  </a:ext>
                </a:extLst>
              </p:cNvPr>
              <p:cNvSpPr/>
              <p:nvPr/>
            </p:nvSpPr>
            <p:spPr>
              <a:xfrm>
                <a:off x="7006042" y="2453497"/>
                <a:ext cx="914400" cy="914399"/>
              </a:xfrm>
              <a:prstGeom prst="smileyFac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xmlns="" id="{372A9F1A-3509-46FD-8761-E42925380D25}"/>
                  </a:ext>
                </a:extLst>
              </p:cNvPr>
              <p:cNvSpPr txBox="1"/>
              <p:nvPr/>
            </p:nvSpPr>
            <p:spPr>
              <a:xfrm>
                <a:off x="3507792" y="3518089"/>
                <a:ext cx="1707997" cy="716651"/>
              </a:xfrm>
              <a:prstGeom prst="rect">
                <a:avLst/>
              </a:prstGeom>
              <a:grpFill/>
            </p:spPr>
            <p:txBody>
              <a:bodyPr wrap="square" rtlCol="0">
                <a:spAutoFit/>
              </a:bodyPr>
              <a:lstStyle/>
              <a:p>
                <a:pPr algn="ctr"/>
                <a:r>
                  <a:rPr kumimoji="1" lang="ja-JP" altLang="en-US"/>
                  <a:t>送り手</a:t>
                </a:r>
                <a:endParaRPr kumimoji="1" lang="en-US" altLang="ja-JP" dirty="0"/>
              </a:p>
            </p:txBody>
          </p:sp>
          <p:sp>
            <p:nvSpPr>
              <p:cNvPr id="25" name="テキスト ボックス 24">
                <a:extLst>
                  <a:ext uri="{FF2B5EF4-FFF2-40B4-BE49-F238E27FC236}">
                    <a16:creationId xmlns:a16="http://schemas.microsoft.com/office/drawing/2014/main" xmlns="" id="{8DEB459C-9A1F-4767-AC24-86F2258943A8}"/>
                  </a:ext>
                </a:extLst>
              </p:cNvPr>
              <p:cNvSpPr txBox="1"/>
              <p:nvPr/>
            </p:nvSpPr>
            <p:spPr>
              <a:xfrm>
                <a:off x="6609245" y="3518089"/>
                <a:ext cx="1707997" cy="716651"/>
              </a:xfrm>
              <a:prstGeom prst="rect">
                <a:avLst/>
              </a:prstGeom>
              <a:grpFill/>
            </p:spPr>
            <p:txBody>
              <a:bodyPr wrap="square" rtlCol="0">
                <a:spAutoFit/>
              </a:bodyPr>
              <a:lstStyle/>
              <a:p>
                <a:pPr algn="ctr"/>
                <a:r>
                  <a:rPr kumimoji="1" lang="ja-JP" altLang="en-US"/>
                  <a:t>受け手</a:t>
                </a:r>
                <a:endParaRPr kumimoji="1" lang="en-US" altLang="ja-JP" dirty="0"/>
              </a:p>
            </p:txBody>
          </p:sp>
        </p:grpSp>
        <p:pic>
          <p:nvPicPr>
            <p:cNvPr id="21" name="グラフィックス 20" descr="プレゼント">
              <a:extLst>
                <a:ext uri="{FF2B5EF4-FFF2-40B4-BE49-F238E27FC236}">
                  <a16:creationId xmlns:a16="http://schemas.microsoft.com/office/drawing/2014/main" xmlns="" id="{B80DDA01-EDCA-4B51-BDFA-64E0BC2965F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657704" y="6184704"/>
              <a:ext cx="509786" cy="509786"/>
            </a:xfrm>
            <a:prstGeom prst="rect">
              <a:avLst/>
            </a:prstGeom>
          </p:spPr>
        </p:pic>
      </p:grpSp>
      <p:pic>
        <p:nvPicPr>
          <p:cNvPr id="26" name="図 25">
            <a:extLst>
              <a:ext uri="{FF2B5EF4-FFF2-40B4-BE49-F238E27FC236}">
                <a16:creationId xmlns:a16="http://schemas.microsoft.com/office/drawing/2014/main" xmlns="" id="{471D858A-3AF9-45E6-8592-C29ACC5FFE75}"/>
              </a:ext>
            </a:extLst>
          </p:cNvPr>
          <p:cNvPicPr>
            <a:picLocks noChangeAspect="1"/>
          </p:cNvPicPr>
          <p:nvPr/>
        </p:nvPicPr>
        <p:blipFill>
          <a:blip r:embed="rId4"/>
          <a:stretch>
            <a:fillRect/>
          </a:stretch>
        </p:blipFill>
        <p:spPr>
          <a:xfrm>
            <a:off x="11378137" y="4438502"/>
            <a:ext cx="518976" cy="518976"/>
          </a:xfrm>
          <a:prstGeom prst="rect">
            <a:avLst/>
          </a:prstGeom>
        </p:spPr>
      </p:pic>
      <p:sp>
        <p:nvSpPr>
          <p:cNvPr id="27" name="矢印: 左 26">
            <a:extLst>
              <a:ext uri="{FF2B5EF4-FFF2-40B4-BE49-F238E27FC236}">
                <a16:creationId xmlns:a16="http://schemas.microsoft.com/office/drawing/2014/main" xmlns="" id="{283D242D-80AA-48B8-A88B-DD6CC636A39D}"/>
              </a:ext>
            </a:extLst>
          </p:cNvPr>
          <p:cNvSpPr/>
          <p:nvPr/>
        </p:nvSpPr>
        <p:spPr>
          <a:xfrm>
            <a:off x="10886815" y="4590354"/>
            <a:ext cx="390785" cy="254797"/>
          </a:xfrm>
          <a:prstGeom prst="lef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 塗りつぶしなし 28">
            <a:extLst>
              <a:ext uri="{FF2B5EF4-FFF2-40B4-BE49-F238E27FC236}">
                <a16:creationId xmlns:a16="http://schemas.microsoft.com/office/drawing/2014/main" xmlns="" id="{1C69097A-8FC4-4DDF-BB28-E58D28052E41}"/>
              </a:ext>
            </a:extLst>
          </p:cNvPr>
          <p:cNvSpPr/>
          <p:nvPr/>
        </p:nvSpPr>
        <p:spPr>
          <a:xfrm>
            <a:off x="10811022" y="4304714"/>
            <a:ext cx="1301261" cy="843673"/>
          </a:xfrm>
          <a:prstGeom prst="donut">
            <a:avLst>
              <a:gd name="adj" fmla="val 331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2386385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2534" y="1358019"/>
            <a:ext cx="9146932" cy="1188720"/>
          </a:xfrm>
        </p:spPr>
        <p:txBody>
          <a:bodyPr/>
          <a:lstStyle/>
          <a:p>
            <a:r>
              <a:rPr lang="ja-JP" altLang="en-US" dirty="0"/>
              <a:t>仮説導出（仮説１）：まとめ</a:t>
            </a:r>
            <a:endParaRPr kumimoji="1" lang="ja-JP" altLang="en-US" dirty="0"/>
          </a:p>
        </p:txBody>
      </p:sp>
      <p:sp>
        <p:nvSpPr>
          <p:cNvPr id="4" name="四角形: 角を丸くする 5">
            <a:extLst>
              <a:ext uri="{FF2B5EF4-FFF2-40B4-BE49-F238E27FC236}">
                <a16:creationId xmlns:a16="http://schemas.microsoft.com/office/drawing/2014/main" xmlns="" id="{5E3BB4E4-8A53-4DA4-BC24-0277A8AD63B0}"/>
              </a:ext>
            </a:extLst>
          </p:cNvPr>
          <p:cNvSpPr/>
          <p:nvPr/>
        </p:nvSpPr>
        <p:spPr>
          <a:xfrm>
            <a:off x="1522534" y="3048761"/>
            <a:ext cx="9146932" cy="2545215"/>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lstStyle/>
          <a:p>
            <a:pPr marL="342900" indent="-342900">
              <a:buFont typeface="Arial" panose="020B0604020202020204" pitchFamily="34" charset="0"/>
              <a:buChar char="•"/>
            </a:pPr>
            <a:r>
              <a:rPr kumimoji="1" lang="ja-JP" altLang="en-US" sz="2400" dirty="0"/>
              <a:t>ギフト行動は「受け手」「与え手」</a:t>
            </a:r>
            <a:r>
              <a:rPr kumimoji="1" lang="en-US" altLang="ja-JP" sz="2400" dirty="0"/>
              <a:t>2</a:t>
            </a:r>
            <a:r>
              <a:rPr kumimoji="1" lang="ja-JP" altLang="en-US" sz="2400" dirty="0"/>
              <a:t>者間のつながり</a:t>
            </a:r>
            <a:endParaRPr kumimoji="1" lang="en-US" altLang="ja-JP" sz="2400" dirty="0"/>
          </a:p>
          <a:p>
            <a:r>
              <a:rPr kumimoji="1" lang="ja-JP" altLang="en-US" sz="2400" dirty="0"/>
              <a:t>　→</a:t>
            </a:r>
            <a:r>
              <a:rPr kumimoji="1" lang="en-US" altLang="ja-JP" sz="2400" dirty="0"/>
              <a:t>SNS</a:t>
            </a:r>
            <a:r>
              <a:rPr kumimoji="1" lang="ja-JP" altLang="en-US" sz="2400" dirty="0"/>
              <a:t>によって新たに「第</a:t>
            </a:r>
            <a:r>
              <a:rPr kumimoji="1" lang="en-US" altLang="ja-JP" sz="2400" dirty="0"/>
              <a:t>3</a:t>
            </a:r>
            <a:r>
              <a:rPr kumimoji="1" lang="ja-JP" altLang="en-US" sz="2400" dirty="0"/>
              <a:t>者」とのつながりが生まれる</a:t>
            </a:r>
            <a:endParaRPr kumimoji="1" lang="en-US" altLang="ja-JP" sz="2400" dirty="0"/>
          </a:p>
          <a:p>
            <a:endParaRPr kumimoji="1" lang="en-US" altLang="ja-JP" sz="2400" dirty="0"/>
          </a:p>
          <a:p>
            <a:pPr marL="342900" indent="-342900">
              <a:buFont typeface="Arial" panose="020B0604020202020204" pitchFamily="34" charset="0"/>
              <a:buChar char="•"/>
            </a:pPr>
            <a:r>
              <a:rPr kumimoji="1" lang="ja-JP" altLang="en-US" sz="2400" dirty="0"/>
              <a:t>他者からの共感は購買後の満足感を高める</a:t>
            </a:r>
            <a:endParaRPr kumimoji="1" lang="en-US" altLang="ja-JP" sz="2400" dirty="0"/>
          </a:p>
          <a:p>
            <a:r>
              <a:rPr kumimoji="1" lang="ja-JP" altLang="en-US" sz="2400" dirty="0"/>
              <a:t>　→インスタグラムはいいね率が高く、他者の反応が</a:t>
            </a:r>
            <a:r>
              <a:rPr kumimoji="1" lang="ja-JP" altLang="en-US" sz="2400" dirty="0" smtClean="0"/>
              <a:t>見やすい</a:t>
            </a:r>
            <a:endParaRPr kumimoji="1" lang="en-US" altLang="ja-JP" sz="2400" dirty="0"/>
          </a:p>
        </p:txBody>
      </p:sp>
    </p:spTree>
    <p:extLst>
      <p:ext uri="{BB962C8B-B14F-4D97-AF65-F5344CB8AC3E}">
        <p14:creationId xmlns:p14="http://schemas.microsoft.com/office/powerpoint/2010/main" val="9326708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37844" y="2562891"/>
            <a:ext cx="10116312" cy="1732218"/>
          </a:xfrm>
        </p:spPr>
        <p:txBody>
          <a:bodyPr lIns="180000" tIns="180000" rIns="180000" bIns="180000">
            <a:noAutofit/>
          </a:bodyPr>
          <a:lstStyle/>
          <a:p>
            <a:pPr algn="l">
              <a:lnSpc>
                <a:spcPct val="100000"/>
              </a:lnSpc>
            </a:pPr>
            <a:r>
              <a:rPr lang="ja-JP" altLang="en-US" sz="2400" dirty="0">
                <a:solidFill>
                  <a:schemeClr val="tx1"/>
                </a:solidFill>
              </a:rPr>
              <a:t>仮説</a:t>
            </a:r>
            <a:r>
              <a:rPr lang="ja-JP" altLang="en-US" sz="2400" dirty="0" smtClean="0">
                <a:solidFill>
                  <a:schemeClr val="tx1"/>
                </a:solidFill>
              </a:rPr>
              <a:t>１：</a:t>
            </a:r>
            <a:r>
              <a:rPr lang="en-US" altLang="ja-JP" sz="2400" dirty="0">
                <a:solidFill>
                  <a:schemeClr val="tx1"/>
                </a:solidFill>
              </a:rPr>
              <a:t/>
            </a:r>
            <a:br>
              <a:rPr lang="en-US" altLang="ja-JP" sz="2400" dirty="0">
                <a:solidFill>
                  <a:schemeClr val="tx1"/>
                </a:solidFill>
              </a:rPr>
            </a:br>
            <a:r>
              <a:rPr lang="ja-JP" altLang="en-US" sz="2400" dirty="0" smtClean="0">
                <a:solidFill>
                  <a:schemeClr val="tx1"/>
                </a:solidFill>
              </a:rPr>
              <a:t>ギフト</a:t>
            </a:r>
            <a:r>
              <a:rPr lang="ja-JP" altLang="en-US" sz="2400" dirty="0">
                <a:solidFill>
                  <a:schemeClr val="tx1"/>
                </a:solidFill>
              </a:rPr>
              <a:t>の受け手がもらったギフトについて投稿し、獲得</a:t>
            </a:r>
            <a:r>
              <a:rPr lang="ja-JP" altLang="en-US" sz="2400" dirty="0" smtClean="0">
                <a:solidFill>
                  <a:schemeClr val="tx1"/>
                </a:solidFill>
              </a:rPr>
              <a:t>されたいい</a:t>
            </a:r>
            <a:r>
              <a:rPr lang="ja-JP" altLang="en-US" sz="2400" dirty="0">
                <a:solidFill>
                  <a:schemeClr val="tx1"/>
                </a:solidFill>
              </a:rPr>
              <a:t>ねが多いと、それが少ないときに比べて、送り手の</a:t>
            </a:r>
            <a:r>
              <a:rPr lang="ja-JP" altLang="en-US" sz="2400" dirty="0" smtClean="0">
                <a:solidFill>
                  <a:schemeClr val="tx1"/>
                </a:solidFill>
              </a:rPr>
              <a:t>満足度は</a:t>
            </a:r>
            <a:r>
              <a:rPr lang="ja-JP" altLang="en-US" sz="2400" dirty="0">
                <a:solidFill>
                  <a:schemeClr val="tx1"/>
                </a:solidFill>
              </a:rPr>
              <a:t>高い。</a:t>
            </a:r>
            <a:endParaRPr kumimoji="1" lang="ja-JP" altLang="en-US" sz="2400" dirty="0">
              <a:solidFill>
                <a:schemeClr val="tx1"/>
              </a:solidFill>
            </a:endParaRPr>
          </a:p>
        </p:txBody>
      </p:sp>
    </p:spTree>
    <p:extLst>
      <p:ext uri="{BB962C8B-B14F-4D97-AF65-F5344CB8AC3E}">
        <p14:creationId xmlns:p14="http://schemas.microsoft.com/office/powerpoint/2010/main" val="17952803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927C166-F521-473E-9E69-DFD102B5EB48}"/>
              </a:ext>
            </a:extLst>
          </p:cNvPr>
          <p:cNvSpPr>
            <a:spLocks noGrp="1"/>
          </p:cNvSpPr>
          <p:nvPr>
            <p:ph type="title"/>
          </p:nvPr>
        </p:nvSpPr>
        <p:spPr>
          <a:xfrm>
            <a:off x="1593627" y="1929403"/>
            <a:ext cx="9004746" cy="1188720"/>
          </a:xfrm>
        </p:spPr>
        <p:txBody>
          <a:bodyPr>
            <a:normAutofit/>
          </a:bodyPr>
          <a:lstStyle/>
          <a:p>
            <a:r>
              <a:rPr kumimoji="1" lang="ja-JP" altLang="en-US" sz="2400" dirty="0"/>
              <a:t>仮説導出</a:t>
            </a:r>
            <a:r>
              <a:rPr kumimoji="1" lang="ja-JP" altLang="en-US" sz="2400" dirty="0" smtClean="0"/>
              <a:t>（仮説２）：</a:t>
            </a:r>
            <a:r>
              <a:rPr lang="en-US" altLang="ja-JP" sz="2400" dirty="0" smtClean="0"/>
              <a:t> </a:t>
            </a:r>
            <a:r>
              <a:rPr lang="en-US" altLang="ja-JP" sz="2400" dirty="0"/>
              <a:t>SNS</a:t>
            </a:r>
            <a:r>
              <a:rPr lang="ja-JP" altLang="en-US" sz="2400" dirty="0"/>
              <a:t>依存者の傾向</a:t>
            </a:r>
            <a:endParaRPr kumimoji="1" lang="ja-JP" altLang="en-US" sz="2400" dirty="0"/>
          </a:p>
        </p:txBody>
      </p:sp>
      <p:sp>
        <p:nvSpPr>
          <p:cNvPr id="3" name="コンテンツ プレースホルダー 2">
            <a:extLst>
              <a:ext uri="{FF2B5EF4-FFF2-40B4-BE49-F238E27FC236}">
                <a16:creationId xmlns:a16="http://schemas.microsoft.com/office/drawing/2014/main" xmlns="" id="{D496241E-67EE-4BEF-B56E-1DEC54600D6F}"/>
              </a:ext>
            </a:extLst>
          </p:cNvPr>
          <p:cNvSpPr>
            <a:spLocks noGrp="1"/>
          </p:cNvSpPr>
          <p:nvPr>
            <p:ph idx="1"/>
          </p:nvPr>
        </p:nvSpPr>
        <p:spPr>
          <a:xfrm>
            <a:off x="1593627" y="3503529"/>
            <a:ext cx="9004746" cy="1468522"/>
          </a:xfrm>
          <a:ln/>
        </p:spPr>
        <p:style>
          <a:lnRef idx="2">
            <a:schemeClr val="accent2"/>
          </a:lnRef>
          <a:fillRef idx="1">
            <a:schemeClr val="lt1"/>
          </a:fillRef>
          <a:effectRef idx="0">
            <a:schemeClr val="accent2"/>
          </a:effectRef>
          <a:fontRef idx="minor">
            <a:schemeClr val="dk1"/>
          </a:fontRef>
        </p:style>
        <p:txBody>
          <a:bodyPr lIns="180000" tIns="180000" rIns="180000" bIns="180000">
            <a:noAutofit/>
          </a:bodyPr>
          <a:lstStyle/>
          <a:p>
            <a:r>
              <a:rPr lang="ja-JP" altLang="en-US" sz="2000" dirty="0"/>
              <a:t>友納（</a:t>
            </a:r>
            <a:r>
              <a:rPr lang="en-US" altLang="ja-JP" sz="2000" dirty="0"/>
              <a:t>2013</a:t>
            </a:r>
            <a:r>
              <a:rPr lang="ja-JP" altLang="en-US" sz="2000" dirty="0" smtClean="0"/>
              <a:t>）によると、</a:t>
            </a:r>
            <a:r>
              <a:rPr lang="en-US" altLang="ja-JP" sz="2000" dirty="0"/>
              <a:t/>
            </a:r>
            <a:br>
              <a:rPr lang="en-US" altLang="ja-JP" sz="2000" dirty="0"/>
            </a:br>
            <a:r>
              <a:rPr lang="ja-JP" altLang="en-US" sz="2000" dirty="0" smtClean="0"/>
              <a:t>インターネット</a:t>
            </a:r>
            <a:r>
              <a:rPr lang="ja-JP" altLang="en-US" sz="2000" dirty="0"/>
              <a:t>依存傾向形成要因カテゴリーと</a:t>
            </a:r>
            <a:r>
              <a:rPr lang="ja-JP" altLang="en-US" sz="2000" dirty="0" smtClean="0"/>
              <a:t>特徴</a:t>
            </a:r>
            <a:endParaRPr lang="en-US" altLang="ja-JP" sz="2000" dirty="0"/>
          </a:p>
          <a:p>
            <a:pPr marL="0" indent="0">
              <a:buNone/>
            </a:pPr>
            <a:r>
              <a:rPr lang="ja-JP" altLang="en-US" sz="2000" dirty="0" smtClean="0"/>
              <a:t>　対人</a:t>
            </a:r>
            <a:r>
              <a:rPr lang="ja-JP" altLang="en-US" sz="2000" dirty="0"/>
              <a:t>関係の要因・・・対人不安（人とのかかわり時に不安を持って</a:t>
            </a:r>
            <a:r>
              <a:rPr lang="ja-JP" altLang="en-US" sz="2000" dirty="0" smtClean="0"/>
              <a:t>いる）</a:t>
            </a:r>
            <a:endParaRPr lang="en-US" altLang="ja-JP" sz="2000" dirty="0" smtClean="0"/>
          </a:p>
        </p:txBody>
      </p:sp>
    </p:spTree>
    <p:extLst>
      <p:ext uri="{BB962C8B-B14F-4D97-AF65-F5344CB8AC3E}">
        <p14:creationId xmlns:p14="http://schemas.microsoft.com/office/powerpoint/2010/main" val="39299419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927C166-F521-473E-9E69-DFD102B5EB48}"/>
              </a:ext>
            </a:extLst>
          </p:cNvPr>
          <p:cNvSpPr>
            <a:spLocks noGrp="1"/>
          </p:cNvSpPr>
          <p:nvPr>
            <p:ph type="title"/>
          </p:nvPr>
        </p:nvSpPr>
        <p:spPr>
          <a:xfrm>
            <a:off x="1853755" y="1156411"/>
            <a:ext cx="8484488" cy="1188720"/>
          </a:xfrm>
        </p:spPr>
        <p:txBody>
          <a:bodyPr>
            <a:normAutofit/>
          </a:bodyPr>
          <a:lstStyle/>
          <a:p>
            <a:r>
              <a:rPr kumimoji="1" lang="ja-JP" altLang="en-US" sz="2400" dirty="0"/>
              <a:t>仮説導出</a:t>
            </a:r>
            <a:r>
              <a:rPr kumimoji="1" lang="ja-JP" altLang="en-US" sz="2400" dirty="0" smtClean="0"/>
              <a:t>（仮説２）：</a:t>
            </a:r>
            <a:r>
              <a:rPr lang="en-US" altLang="ja-JP" sz="2400" dirty="0" smtClean="0"/>
              <a:t> </a:t>
            </a:r>
            <a:r>
              <a:rPr lang="en-US" altLang="ja-JP" sz="2400" dirty="0"/>
              <a:t>SNS</a:t>
            </a:r>
            <a:r>
              <a:rPr lang="ja-JP" altLang="en-US" sz="2400" dirty="0"/>
              <a:t>依存者の傾向</a:t>
            </a:r>
            <a:endParaRPr kumimoji="1" lang="ja-JP" altLang="en-US" sz="2400" dirty="0"/>
          </a:p>
        </p:txBody>
      </p:sp>
      <p:sp>
        <p:nvSpPr>
          <p:cNvPr id="3" name="コンテンツ プレースホルダー 2">
            <a:extLst>
              <a:ext uri="{FF2B5EF4-FFF2-40B4-BE49-F238E27FC236}">
                <a16:creationId xmlns:a16="http://schemas.microsoft.com/office/drawing/2014/main" xmlns="" id="{D496241E-67EE-4BEF-B56E-1DEC54600D6F}"/>
              </a:ext>
            </a:extLst>
          </p:cNvPr>
          <p:cNvSpPr>
            <a:spLocks noGrp="1"/>
          </p:cNvSpPr>
          <p:nvPr>
            <p:ph idx="1"/>
          </p:nvPr>
        </p:nvSpPr>
        <p:spPr>
          <a:xfrm>
            <a:off x="1853754" y="2681322"/>
            <a:ext cx="8484489" cy="2605468"/>
          </a:xfrm>
          <a:ln/>
        </p:spPr>
        <p:style>
          <a:lnRef idx="2">
            <a:schemeClr val="accent2"/>
          </a:lnRef>
          <a:fillRef idx="1">
            <a:schemeClr val="lt1"/>
          </a:fillRef>
          <a:effectRef idx="0">
            <a:schemeClr val="accent2"/>
          </a:effectRef>
          <a:fontRef idx="minor">
            <a:schemeClr val="dk1"/>
          </a:fontRef>
        </p:style>
        <p:txBody>
          <a:bodyPr lIns="180000" tIns="180000" rIns="180000" bIns="180000">
            <a:noAutofit/>
          </a:bodyPr>
          <a:lstStyle/>
          <a:p>
            <a:r>
              <a:rPr lang="en-US" altLang="ja-JP" sz="2000" dirty="0">
                <a:solidFill>
                  <a:schemeClr val="tx1"/>
                </a:solidFill>
              </a:rPr>
              <a:t>SNS </a:t>
            </a:r>
            <a:r>
              <a:rPr lang="ja-JP" altLang="en-US" sz="2000" dirty="0">
                <a:solidFill>
                  <a:schemeClr val="tx1"/>
                </a:solidFill>
              </a:rPr>
              <a:t>は過剰に使用すると、</a:t>
            </a:r>
            <a:r>
              <a:rPr lang="en-US" altLang="ja-JP" sz="2000" dirty="0">
                <a:solidFill>
                  <a:schemeClr val="tx1"/>
                </a:solidFill>
              </a:rPr>
              <a:t>SNS </a:t>
            </a:r>
            <a:r>
              <a:rPr lang="ja-JP" altLang="en-US" sz="2000" dirty="0">
                <a:solidFill>
                  <a:schemeClr val="tx1"/>
                </a:solidFill>
              </a:rPr>
              <a:t>依存や</a:t>
            </a:r>
            <a:r>
              <a:rPr lang="en-US" altLang="ja-JP" sz="2000" dirty="0">
                <a:solidFill>
                  <a:schemeClr val="tx1"/>
                </a:solidFill>
              </a:rPr>
              <a:t>SNS</a:t>
            </a:r>
            <a:r>
              <a:rPr lang="ja-JP" altLang="en-US" sz="2000" dirty="0">
                <a:solidFill>
                  <a:schemeClr val="tx1"/>
                </a:solidFill>
              </a:rPr>
              <a:t>疲れなどの精神的病に掛かる危険性をはらんでいる。その要因のひとつとして、「いいね」やコメント等の投稿に対するリアクションが指摘されて</a:t>
            </a:r>
            <a:r>
              <a:rPr lang="ja-JP" altLang="en-US" sz="2000" dirty="0" smtClean="0">
                <a:solidFill>
                  <a:schemeClr val="tx1"/>
                </a:solidFill>
              </a:rPr>
              <a:t>いる。</a:t>
            </a:r>
            <a:endParaRPr lang="en-US" altLang="ja-JP" sz="2000" dirty="0">
              <a:solidFill>
                <a:schemeClr val="tx1"/>
              </a:solidFill>
            </a:endParaRPr>
          </a:p>
          <a:p>
            <a:r>
              <a:rPr lang="ja-JP" altLang="en-US" sz="2000" dirty="0">
                <a:solidFill>
                  <a:schemeClr val="tx1"/>
                </a:solidFill>
              </a:rPr>
              <a:t>「いいね」数が少ない時、その背景に「いいね」をしなかった人の存在が浮かび上がる。自分の投稿を良いと思わなかった人たちの存在が感じられ、彼らから低評価を受けている感覚により、不安な気持ちに</a:t>
            </a:r>
            <a:r>
              <a:rPr lang="ja-JP" altLang="en-US" sz="2000" dirty="0" smtClean="0">
                <a:solidFill>
                  <a:schemeClr val="tx1"/>
                </a:solidFill>
              </a:rPr>
              <a:t>なる。また</a:t>
            </a:r>
            <a:r>
              <a:rPr lang="ja-JP" altLang="en-US" sz="2000" dirty="0">
                <a:solidFill>
                  <a:schemeClr val="tx1"/>
                </a:solidFill>
              </a:rPr>
              <a:t>、以上の問題は特にインスタグラムで多く</a:t>
            </a:r>
            <a:r>
              <a:rPr lang="ja-JP" altLang="en-US" sz="2000" dirty="0" smtClean="0">
                <a:solidFill>
                  <a:schemeClr val="tx1"/>
                </a:solidFill>
              </a:rPr>
              <a:t>見られた。</a:t>
            </a:r>
            <a:endParaRPr lang="ja-JP" altLang="en-US" sz="2000" dirty="0">
              <a:solidFill>
                <a:schemeClr val="tx1"/>
              </a:solidFill>
            </a:endParaRPr>
          </a:p>
        </p:txBody>
      </p:sp>
      <p:sp>
        <p:nvSpPr>
          <p:cNvPr id="4" name="テキスト ボックス 3">
            <a:extLst>
              <a:ext uri="{FF2B5EF4-FFF2-40B4-BE49-F238E27FC236}">
                <a16:creationId xmlns:a16="http://schemas.microsoft.com/office/drawing/2014/main" xmlns="" id="{DF069E38-AC83-4110-BA01-1D8203A6994C}"/>
              </a:ext>
            </a:extLst>
          </p:cNvPr>
          <p:cNvSpPr txBox="1"/>
          <p:nvPr/>
        </p:nvSpPr>
        <p:spPr>
          <a:xfrm>
            <a:off x="5811864" y="5286790"/>
            <a:ext cx="4526379" cy="369332"/>
          </a:xfrm>
          <a:prstGeom prst="rect">
            <a:avLst/>
          </a:prstGeom>
          <a:noFill/>
        </p:spPr>
        <p:txBody>
          <a:bodyPr wrap="square" rtlCol="0">
            <a:spAutoFit/>
          </a:bodyPr>
          <a:lstStyle/>
          <a:p>
            <a:r>
              <a:rPr lang="ja-JP" altLang="en-US" dirty="0" smtClean="0"/>
              <a:t>川端</a:t>
            </a:r>
            <a:r>
              <a:rPr lang="ja-JP" altLang="en-US" dirty="0"/>
              <a:t>久美子・中田悠理・木谷庸二</a:t>
            </a:r>
            <a:r>
              <a:rPr kumimoji="1" lang="ja-JP" altLang="en-US" dirty="0"/>
              <a:t>（</a:t>
            </a:r>
            <a:r>
              <a:rPr kumimoji="1" lang="en-US" altLang="ja-JP" dirty="0"/>
              <a:t>2017</a:t>
            </a:r>
            <a:r>
              <a:rPr kumimoji="1" lang="ja-JP" altLang="en-US" dirty="0"/>
              <a:t>）</a:t>
            </a:r>
          </a:p>
        </p:txBody>
      </p:sp>
    </p:spTree>
    <p:extLst>
      <p:ext uri="{BB962C8B-B14F-4D97-AF65-F5344CB8AC3E}">
        <p14:creationId xmlns:p14="http://schemas.microsoft.com/office/powerpoint/2010/main" val="16252291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101685" y="964692"/>
            <a:ext cx="7988629" cy="1188720"/>
          </a:xfrm>
        </p:spPr>
        <p:txBody>
          <a:bodyPr/>
          <a:lstStyle/>
          <a:p>
            <a:r>
              <a:rPr kumimoji="1" lang="ja-JP" altLang="en-US" dirty="0"/>
              <a:t>仮説導出</a:t>
            </a:r>
            <a:r>
              <a:rPr kumimoji="1" lang="ja-JP" altLang="en-US" dirty="0" smtClean="0"/>
              <a:t>（仮説２）：</a:t>
            </a:r>
            <a:r>
              <a:rPr kumimoji="1" lang="en-US" altLang="ja-JP" dirty="0" smtClean="0"/>
              <a:t>SNS</a:t>
            </a:r>
            <a:r>
              <a:rPr kumimoji="1" lang="ja-JP" altLang="en-US" dirty="0"/>
              <a:t>依存者と</a:t>
            </a:r>
            <a:r>
              <a:rPr kumimoji="1" lang="ja-JP" altLang="en-US" dirty="0" smtClean="0"/>
              <a:t>満足度</a:t>
            </a:r>
            <a:endParaRPr kumimoji="1" lang="ja-JP" altLang="en-US" dirty="0"/>
          </a:p>
        </p:txBody>
      </p:sp>
      <p:sp>
        <p:nvSpPr>
          <p:cNvPr id="4" name="コンテンツ プレースホルダー 2">
            <a:extLst>
              <a:ext uri="{FF2B5EF4-FFF2-40B4-BE49-F238E27FC236}">
                <a16:creationId xmlns:a16="http://schemas.microsoft.com/office/drawing/2014/main" xmlns="" id="{7ACEAD3B-3305-418B-8879-4A7E3BC819CD}"/>
              </a:ext>
            </a:extLst>
          </p:cNvPr>
          <p:cNvSpPr txBox="1">
            <a:spLocks/>
          </p:cNvSpPr>
          <p:nvPr/>
        </p:nvSpPr>
        <p:spPr>
          <a:xfrm>
            <a:off x="2101685" y="2415068"/>
            <a:ext cx="7988629" cy="3483707"/>
          </a:xfrm>
          <a:prstGeom prst="rect">
            <a:avLst/>
          </a:prstGeom>
          <a:ln/>
        </p:spPr>
        <p:style>
          <a:lnRef idx="2">
            <a:schemeClr val="accent2"/>
          </a:lnRef>
          <a:fillRef idx="1">
            <a:schemeClr val="lt1"/>
          </a:fillRef>
          <a:effectRef idx="0">
            <a:schemeClr val="accent2"/>
          </a:effectRef>
          <a:fontRef idx="minor">
            <a:schemeClr val="dk1"/>
          </a:fontRef>
        </p:style>
        <p:txBody>
          <a:bodyPr vert="horz" lIns="180000" tIns="180000" rIns="180000" bIns="180000" rtlCol="0">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9pPr>
          </a:lstStyle>
          <a:p>
            <a:r>
              <a:rPr lang="ja-JP" altLang="en-US" sz="2200" dirty="0"/>
              <a:t>仮説１が支持された</a:t>
            </a:r>
            <a:r>
              <a:rPr lang="ja-JP" altLang="en-US" sz="2200" dirty="0" smtClean="0"/>
              <a:t>場合</a:t>
            </a:r>
            <a:r>
              <a:rPr lang="en-US" altLang="ja-JP" sz="2200" dirty="0" smtClean="0"/>
              <a:t/>
            </a:r>
            <a:br>
              <a:rPr lang="en-US" altLang="ja-JP" sz="2200" dirty="0" smtClean="0"/>
            </a:br>
            <a:r>
              <a:rPr lang="ja-JP" altLang="en-US" sz="2200" dirty="0" smtClean="0"/>
              <a:t>「</a:t>
            </a:r>
            <a:r>
              <a:rPr lang="ja-JP" altLang="en-US" sz="2200" dirty="0"/>
              <a:t>ギフトの受け手が</a:t>
            </a:r>
            <a:r>
              <a:rPr lang="en-US" altLang="ja-JP" sz="2200" dirty="0"/>
              <a:t> </a:t>
            </a:r>
            <a:r>
              <a:rPr lang="ja-JP" altLang="en-US" sz="2200" dirty="0"/>
              <a:t>もらったギフトについて投稿し、いいねを多く得られると、ギフトの与え手の満足度は上がる</a:t>
            </a:r>
            <a:r>
              <a:rPr lang="ja-JP" altLang="en-US" sz="2200" dirty="0" smtClean="0"/>
              <a:t>」</a:t>
            </a:r>
            <a:r>
              <a:rPr lang="en-US" altLang="ja-JP" sz="2200" dirty="0"/>
              <a:t/>
            </a:r>
            <a:br>
              <a:rPr lang="en-US" altLang="ja-JP" sz="2200" dirty="0"/>
            </a:br>
            <a:r>
              <a:rPr lang="ja-JP" altLang="en-US" sz="2200" dirty="0" smtClean="0">
                <a:solidFill>
                  <a:srgbClr val="FF0000"/>
                </a:solidFill>
              </a:rPr>
              <a:t>→</a:t>
            </a:r>
            <a:r>
              <a:rPr lang="ja-JP" altLang="en-US" sz="2200" dirty="0">
                <a:solidFill>
                  <a:srgbClr val="FF0000"/>
                </a:solidFill>
              </a:rPr>
              <a:t>受け手の依存度によって、満足度は異なるのではないか</a:t>
            </a:r>
            <a:r>
              <a:rPr lang="ja-JP" altLang="en-US" sz="2200" dirty="0" smtClean="0">
                <a:solidFill>
                  <a:srgbClr val="FF0000"/>
                </a:solidFill>
              </a:rPr>
              <a:t>？</a:t>
            </a:r>
            <a:endParaRPr lang="en-US" altLang="ja-JP" sz="2200" dirty="0" smtClean="0">
              <a:solidFill>
                <a:srgbClr val="FF0000"/>
              </a:solidFill>
            </a:endParaRPr>
          </a:p>
          <a:p>
            <a:r>
              <a:rPr lang="ja-JP" altLang="en-US" sz="2200" dirty="0"/>
              <a:t>泉水（</a:t>
            </a:r>
            <a:r>
              <a:rPr lang="en-US" altLang="ja-JP" sz="2200" dirty="0"/>
              <a:t>2014</a:t>
            </a:r>
            <a:r>
              <a:rPr lang="ja-JP" altLang="en-US" sz="2200" dirty="0"/>
              <a:t>）は</a:t>
            </a:r>
            <a:r>
              <a:rPr lang="ja-JP" altLang="en-US" sz="2200" dirty="0" smtClean="0"/>
              <a:t>、ソーシャルメディア</a:t>
            </a:r>
            <a:r>
              <a:rPr lang="ja-JP" altLang="en-US" sz="2200" dirty="0"/>
              <a:t>における他者からの共感の働きは、よく利用する消費者に対し、ポジティブ気分の喚起や有益な情報の共有経験があるため、気分や満足度を高めることを示している</a:t>
            </a:r>
            <a:r>
              <a:rPr lang="ja-JP" altLang="en-US" sz="2200" dirty="0" smtClean="0"/>
              <a:t>。</a:t>
            </a:r>
            <a:endParaRPr lang="en-US" altLang="ja-JP" sz="2200" dirty="0"/>
          </a:p>
          <a:p>
            <a:pPr marL="0" indent="0">
              <a:buNone/>
            </a:pPr>
            <a:endParaRPr lang="en-US" altLang="ja-JP" dirty="0"/>
          </a:p>
        </p:txBody>
      </p:sp>
    </p:spTree>
    <p:extLst>
      <p:ext uri="{BB962C8B-B14F-4D97-AF65-F5344CB8AC3E}">
        <p14:creationId xmlns:p14="http://schemas.microsoft.com/office/powerpoint/2010/main" val="9277852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927C166-F521-473E-9E69-DFD102B5EB48}"/>
              </a:ext>
            </a:extLst>
          </p:cNvPr>
          <p:cNvSpPr>
            <a:spLocks noGrp="1"/>
          </p:cNvSpPr>
          <p:nvPr>
            <p:ph type="title"/>
          </p:nvPr>
        </p:nvSpPr>
        <p:spPr>
          <a:xfrm>
            <a:off x="2063314" y="1966076"/>
            <a:ext cx="8233187" cy="1188720"/>
          </a:xfrm>
        </p:spPr>
        <p:txBody>
          <a:bodyPr>
            <a:normAutofit/>
          </a:bodyPr>
          <a:lstStyle/>
          <a:p>
            <a:r>
              <a:rPr kumimoji="1" lang="ja-JP" altLang="en-US" sz="2400" dirty="0"/>
              <a:t>仮説</a:t>
            </a:r>
            <a:r>
              <a:rPr kumimoji="1" lang="ja-JP" altLang="en-US" sz="2400" dirty="0" smtClean="0"/>
              <a:t>導出</a:t>
            </a:r>
            <a:r>
              <a:rPr lang="ja-JP" altLang="en-US" sz="2400" dirty="0" smtClean="0"/>
              <a:t>（仮説２）：まとめ</a:t>
            </a:r>
            <a:endParaRPr kumimoji="1" lang="ja-JP" altLang="en-US" sz="2400" dirty="0"/>
          </a:p>
        </p:txBody>
      </p:sp>
      <p:sp>
        <p:nvSpPr>
          <p:cNvPr id="4" name="角丸四角形 3"/>
          <p:cNvSpPr/>
          <p:nvPr/>
        </p:nvSpPr>
        <p:spPr>
          <a:xfrm>
            <a:off x="1979404" y="3531312"/>
            <a:ext cx="8401005" cy="131445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SNS</a:t>
            </a:r>
            <a:r>
              <a:rPr lang="ja-JP" altLang="en-US" sz="2400" dirty="0"/>
              <a:t>への依存度が高い人は</a:t>
            </a:r>
            <a:r>
              <a:rPr lang="ja-JP" altLang="en-US" sz="2400" dirty="0" smtClean="0"/>
              <a:t>、</a:t>
            </a:r>
            <a:endParaRPr lang="en-US" altLang="ja-JP" sz="2400" dirty="0" smtClean="0"/>
          </a:p>
          <a:p>
            <a:pPr algn="ctr"/>
            <a:r>
              <a:rPr lang="ja-JP" altLang="en-US" sz="2400" dirty="0" smtClean="0"/>
              <a:t>“</a:t>
            </a:r>
            <a:r>
              <a:rPr lang="ja-JP" altLang="en-US" sz="2400" dirty="0"/>
              <a:t>いいね”などによる他人からの反応の影響を</a:t>
            </a:r>
            <a:r>
              <a:rPr lang="ja-JP" altLang="en-US" sz="2400" dirty="0" smtClean="0"/>
              <a:t>受けやすい</a:t>
            </a:r>
            <a:endParaRPr lang="ja-JP" altLang="en-US" sz="2400" dirty="0"/>
          </a:p>
        </p:txBody>
      </p:sp>
    </p:spTree>
    <p:extLst>
      <p:ext uri="{BB962C8B-B14F-4D97-AF65-F5344CB8AC3E}">
        <p14:creationId xmlns:p14="http://schemas.microsoft.com/office/powerpoint/2010/main" val="19053559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37844" y="2733510"/>
            <a:ext cx="10116312" cy="1730002"/>
          </a:xfrm>
        </p:spPr>
        <p:txBody>
          <a:bodyPr lIns="180000" tIns="180000" rIns="180000" bIns="180000">
            <a:noAutofit/>
          </a:bodyPr>
          <a:lstStyle/>
          <a:p>
            <a:pPr algn="l">
              <a:lnSpc>
                <a:spcPct val="100000"/>
              </a:lnSpc>
            </a:pPr>
            <a:r>
              <a:rPr lang="ja-JP" altLang="en-US" sz="2400" dirty="0">
                <a:solidFill>
                  <a:schemeClr val="tx1"/>
                </a:solidFill>
              </a:rPr>
              <a:t>仮説</a:t>
            </a:r>
            <a:r>
              <a:rPr lang="ja-JP" altLang="en-US" sz="2400" dirty="0" smtClean="0">
                <a:solidFill>
                  <a:schemeClr val="tx1"/>
                </a:solidFill>
              </a:rPr>
              <a:t>２：</a:t>
            </a:r>
            <a:r>
              <a:rPr lang="en-US" altLang="ja-JP" sz="2400" dirty="0">
                <a:solidFill>
                  <a:schemeClr val="tx1"/>
                </a:solidFill>
              </a:rPr>
              <a:t/>
            </a:r>
            <a:br>
              <a:rPr lang="en-US" altLang="ja-JP" sz="2400" dirty="0">
                <a:solidFill>
                  <a:schemeClr val="tx1"/>
                </a:solidFill>
              </a:rPr>
            </a:br>
            <a:r>
              <a:rPr lang="ja-JP" altLang="en-US" sz="2400" dirty="0" smtClean="0">
                <a:solidFill>
                  <a:schemeClr val="tx1"/>
                </a:solidFill>
              </a:rPr>
              <a:t>受け手</a:t>
            </a:r>
            <a:r>
              <a:rPr lang="ja-JP" altLang="en-US" sz="2400" dirty="0">
                <a:solidFill>
                  <a:schemeClr val="tx1"/>
                </a:solidFill>
              </a:rPr>
              <a:t>がギフトの投稿で多くいいねを獲得したとき</a:t>
            </a:r>
            <a:r>
              <a:rPr lang="ja-JP" altLang="en-US" sz="2400" dirty="0" smtClean="0">
                <a:solidFill>
                  <a:schemeClr val="tx1"/>
                </a:solidFill>
              </a:rPr>
              <a:t>、インスタグラム</a:t>
            </a:r>
            <a:r>
              <a:rPr lang="ja-JP" altLang="en-US" sz="2400" dirty="0">
                <a:solidFill>
                  <a:schemeClr val="tx1"/>
                </a:solidFill>
              </a:rPr>
              <a:t>への依存度が低い送り手より</a:t>
            </a:r>
            <a:r>
              <a:rPr lang="ja-JP" altLang="en-US" sz="2400" dirty="0" smtClean="0">
                <a:solidFill>
                  <a:schemeClr val="tx1"/>
                </a:solidFill>
              </a:rPr>
              <a:t>も高い</a:t>
            </a:r>
            <a:r>
              <a:rPr lang="ja-JP" altLang="en-US" sz="2400" dirty="0">
                <a:solidFill>
                  <a:schemeClr val="tx1"/>
                </a:solidFill>
              </a:rPr>
              <a:t>送り手の方が、満足度は高い。</a:t>
            </a:r>
            <a:endParaRPr kumimoji="1" lang="ja-JP" altLang="en-US" sz="2400" dirty="0">
              <a:solidFill>
                <a:schemeClr val="tx1"/>
              </a:solidFill>
            </a:endParaRPr>
          </a:p>
        </p:txBody>
      </p:sp>
    </p:spTree>
    <p:extLst>
      <p:ext uri="{BB962C8B-B14F-4D97-AF65-F5344CB8AC3E}">
        <p14:creationId xmlns:p14="http://schemas.microsoft.com/office/powerpoint/2010/main" val="10520792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1591152"/>
            <a:ext cx="7729728" cy="1188720"/>
          </a:xfrm>
        </p:spPr>
        <p:txBody>
          <a:bodyPr/>
          <a:lstStyle/>
          <a:p>
            <a:r>
              <a:rPr lang="ja-JP" altLang="en-US"/>
              <a:t>研究概要</a:t>
            </a:r>
            <a:endParaRPr kumimoji="1" lang="ja-JP" altLang="en-US"/>
          </a:p>
        </p:txBody>
      </p:sp>
      <p:sp>
        <p:nvSpPr>
          <p:cNvPr id="3" name="テキスト ボックス 2"/>
          <p:cNvSpPr txBox="1"/>
          <p:nvPr/>
        </p:nvSpPr>
        <p:spPr>
          <a:xfrm>
            <a:off x="2231136" y="3196898"/>
            <a:ext cx="7729728" cy="2210175"/>
          </a:xfrm>
          <a:prstGeom prst="rect">
            <a:avLst/>
          </a:prstGeom>
          <a:ln/>
        </p:spPr>
        <p:style>
          <a:lnRef idx="2">
            <a:schemeClr val="accent2"/>
          </a:lnRef>
          <a:fillRef idx="1">
            <a:schemeClr val="lt1"/>
          </a:fillRef>
          <a:effectRef idx="0">
            <a:schemeClr val="accent2"/>
          </a:effectRef>
          <a:fontRef idx="minor">
            <a:schemeClr val="dk1"/>
          </a:fontRef>
        </p:style>
        <p:txBody>
          <a:bodyPr wrap="square" lIns="180000" tIns="180000" rIns="180000" bIns="180000" rtlCol="0">
            <a:spAutoFit/>
          </a:bodyPr>
          <a:lstStyle/>
          <a:p>
            <a:r>
              <a:rPr kumimoji="1" lang="ja-JP" altLang="en-US" sz="2400" dirty="0"/>
              <a:t>本研究では、今や若者の主流な</a:t>
            </a:r>
            <a:r>
              <a:rPr kumimoji="1" lang="en-US" altLang="ja-JP" sz="2400" dirty="0"/>
              <a:t>SNS</a:t>
            </a:r>
            <a:r>
              <a:rPr kumimoji="1" lang="ja-JP" altLang="en-US" sz="2400" dirty="0"/>
              <a:t>となって</a:t>
            </a:r>
            <a:r>
              <a:rPr kumimoji="1" lang="ja-JP" altLang="en-US" sz="2400" dirty="0" smtClean="0"/>
              <a:t>いるインスタグラムでの</a:t>
            </a:r>
            <a:r>
              <a:rPr kumimoji="1" lang="ja-JP" altLang="en-US" sz="2400" dirty="0"/>
              <a:t>投稿が、フォロワーからの反応を受けやすい点に注目し、従来の二者間でのギフト購買行動に</a:t>
            </a:r>
            <a:r>
              <a:rPr kumimoji="1" lang="en-US" altLang="ja-JP" sz="2400" dirty="0"/>
              <a:t>Instagram</a:t>
            </a:r>
            <a:r>
              <a:rPr kumimoji="1" lang="ja-JP" altLang="en-US" sz="2400" dirty="0"/>
              <a:t>が与える影響を、満足度という視点から解明していく。</a:t>
            </a:r>
            <a:endParaRPr kumimoji="1" lang="en-US" altLang="ja-JP" sz="2400" dirty="0"/>
          </a:p>
        </p:txBody>
      </p:sp>
    </p:spTree>
    <p:extLst>
      <p:ext uri="{BB962C8B-B14F-4D97-AF65-F5344CB8AC3E}">
        <p14:creationId xmlns:p14="http://schemas.microsoft.com/office/powerpoint/2010/main" val="2109522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03B1EA68-E16A-4B65-A8B0-D0C2F29C8499}"/>
              </a:ext>
            </a:extLst>
          </p:cNvPr>
          <p:cNvSpPr>
            <a:spLocks noGrp="1"/>
          </p:cNvSpPr>
          <p:nvPr>
            <p:ph type="ctrTitle"/>
          </p:nvPr>
        </p:nvSpPr>
        <p:spPr>
          <a:xfrm>
            <a:off x="1600200" y="2606040"/>
            <a:ext cx="8991600" cy="1645920"/>
          </a:xfrm>
        </p:spPr>
        <p:txBody>
          <a:bodyPr>
            <a:normAutofit/>
          </a:bodyPr>
          <a:lstStyle/>
          <a:p>
            <a:r>
              <a:rPr kumimoji="1" lang="ja-JP" altLang="en-US" sz="2800"/>
              <a:t>仮説検証</a:t>
            </a:r>
          </a:p>
        </p:txBody>
      </p:sp>
    </p:spTree>
    <p:extLst>
      <p:ext uri="{BB962C8B-B14F-4D97-AF65-F5344CB8AC3E}">
        <p14:creationId xmlns:p14="http://schemas.microsoft.com/office/powerpoint/2010/main" val="4255745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713575"/>
            <a:ext cx="7729728" cy="1188720"/>
          </a:xfrm>
        </p:spPr>
        <p:txBody>
          <a:bodyPr/>
          <a:lstStyle/>
          <a:p>
            <a:r>
              <a:rPr lang="ja-JP" altLang="en-US"/>
              <a:t>本調査概要</a:t>
            </a:r>
            <a:endParaRPr kumimoji="1" lang="ja-JP" altLang="en-US"/>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67831859"/>
              </p:ext>
            </p:extLst>
          </p:nvPr>
        </p:nvGraphicFramePr>
        <p:xfrm>
          <a:off x="1673352" y="2200131"/>
          <a:ext cx="8845296" cy="390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05296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 22"/>
          <p:cNvSpPr/>
          <p:nvPr/>
        </p:nvSpPr>
        <p:spPr>
          <a:xfrm>
            <a:off x="2231132" y="2642438"/>
            <a:ext cx="7729728" cy="2134770"/>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2231134" y="484572"/>
            <a:ext cx="7729728" cy="1188720"/>
          </a:xfrm>
        </p:spPr>
        <p:txBody>
          <a:bodyPr/>
          <a:lstStyle/>
          <a:p>
            <a:r>
              <a:rPr kumimoji="1" lang="ja-JP" altLang="en-US" dirty="0">
                <a:solidFill>
                  <a:schemeClr val="tx1"/>
                </a:solidFill>
              </a:rPr>
              <a:t>検証方法（仮説１）</a:t>
            </a:r>
          </a:p>
        </p:txBody>
      </p:sp>
      <p:sp>
        <p:nvSpPr>
          <p:cNvPr id="4" name="テキスト ボックス 3"/>
          <p:cNvSpPr txBox="1"/>
          <p:nvPr/>
        </p:nvSpPr>
        <p:spPr>
          <a:xfrm>
            <a:off x="2231132" y="1819311"/>
            <a:ext cx="7729729" cy="677108"/>
          </a:xfrm>
          <a:prstGeom prst="rect">
            <a:avLst/>
          </a:prstGeom>
          <a:noFill/>
          <a:ln>
            <a:solidFill>
              <a:schemeClr val="tx1"/>
            </a:solidFill>
          </a:ln>
        </p:spPr>
        <p:txBody>
          <a:bodyPr wrap="square" rtlCol="0">
            <a:spAutoFit/>
          </a:bodyPr>
          <a:lstStyle/>
          <a:p>
            <a:pPr algn="ctr"/>
            <a:r>
              <a:rPr kumimoji="1" lang="ja-JP" altLang="en-US" sz="1900"/>
              <a:t>受け手がインスタグラムにプレゼントを投稿し、</a:t>
            </a:r>
            <a:r>
              <a:rPr lang="ja-JP" altLang="en-US" sz="1900"/>
              <a:t>そこで獲得したいいねが多いか少ないかによって、与え手の満足度が変化するかを検証。</a:t>
            </a:r>
            <a:endParaRPr kumimoji="1" lang="en-US" altLang="ja-JP" sz="1900" dirty="0"/>
          </a:p>
        </p:txBody>
      </p:sp>
      <p:sp>
        <p:nvSpPr>
          <p:cNvPr id="6" name="テキスト ボックス 5"/>
          <p:cNvSpPr txBox="1"/>
          <p:nvPr/>
        </p:nvSpPr>
        <p:spPr>
          <a:xfrm>
            <a:off x="2590333" y="4279926"/>
            <a:ext cx="3416320" cy="369332"/>
          </a:xfrm>
          <a:prstGeom prst="rect">
            <a:avLst/>
          </a:prstGeom>
          <a:noFill/>
          <a:ln>
            <a:noFill/>
          </a:ln>
        </p:spPr>
        <p:txBody>
          <a:bodyPr wrap="none" rtlCol="0">
            <a:spAutoFit/>
          </a:bodyPr>
          <a:lstStyle/>
          <a:p>
            <a:r>
              <a:rPr kumimoji="1" lang="ja-JP" altLang="en-US"/>
              <a:t>投稿へのいいねが</a:t>
            </a:r>
            <a:r>
              <a:rPr kumimoji="1" lang="ja-JP" altLang="en-US" u="sng"/>
              <a:t>多い</a:t>
            </a:r>
            <a:r>
              <a:rPr kumimoji="1" lang="ja-JP" altLang="en-US"/>
              <a:t>グループ</a:t>
            </a:r>
          </a:p>
        </p:txBody>
      </p:sp>
      <p:sp>
        <p:nvSpPr>
          <p:cNvPr id="9" name="テキスト ボックス 8"/>
          <p:cNvSpPr txBox="1"/>
          <p:nvPr/>
        </p:nvSpPr>
        <p:spPr>
          <a:xfrm>
            <a:off x="6095996" y="4279926"/>
            <a:ext cx="3647152" cy="369332"/>
          </a:xfrm>
          <a:prstGeom prst="rect">
            <a:avLst/>
          </a:prstGeom>
          <a:noFill/>
          <a:ln>
            <a:noFill/>
          </a:ln>
        </p:spPr>
        <p:txBody>
          <a:bodyPr wrap="none" rtlCol="0">
            <a:spAutoFit/>
          </a:bodyPr>
          <a:lstStyle/>
          <a:p>
            <a:r>
              <a:rPr kumimoji="1" lang="ja-JP" altLang="en-US" dirty="0"/>
              <a:t>投稿へのいいねが</a:t>
            </a:r>
            <a:r>
              <a:rPr kumimoji="1" lang="ja-JP" altLang="en-US" u="sng" dirty="0"/>
              <a:t>少ない</a:t>
            </a:r>
            <a:r>
              <a:rPr kumimoji="1" lang="ja-JP" altLang="en-US" dirty="0"/>
              <a:t>グループ</a:t>
            </a:r>
          </a:p>
        </p:txBody>
      </p:sp>
      <p:pic>
        <p:nvPicPr>
          <p:cNvPr id="19" name="図 18"/>
          <p:cNvPicPr>
            <a:picLocks noChangeAspect="1"/>
          </p:cNvPicPr>
          <p:nvPr/>
        </p:nvPicPr>
        <p:blipFill rotWithShape="1">
          <a:blip r:embed="rId2">
            <a:extLst>
              <a:ext uri="{BEBA8EAE-BF5A-486C-A8C5-ECC9F3942E4B}">
                <a14:imgProps xmlns:a14="http://schemas.microsoft.com/office/drawing/2010/main">
                  <a14:imgLayer r:embed="rId3">
                    <a14:imgEffect>
                      <a14:backgroundRemoval t="22391" b="90000" l="3261" r="98696">
                        <a14:foregroundMark x1="63478" y1="43913" x2="63478" y2="43913"/>
                        <a14:foregroundMark x1="66522" y1="45435" x2="66522" y2="45435"/>
                        <a14:foregroundMark x1="28696" y1="40652" x2="28696" y2="40652"/>
                        <a14:foregroundMark x1="28696" y1="50870" x2="28696" y2="50870"/>
                        <a14:foregroundMark x1="65217" y1="50870" x2="65217" y2="50870"/>
                        <a14:foregroundMark x1="73478" y1="50870" x2="73478" y2="50870"/>
                        <a14:foregroundMark x1="83261" y1="51739" x2="83261" y2="51739"/>
                        <a14:foregroundMark x1="46957" y1="46522" x2="46957" y2="46522"/>
                        <a14:foregroundMark x1="33261" y1="45870" x2="33261" y2="45870"/>
                        <a14:foregroundMark x1="18696" y1="39348" x2="18696" y2="39348"/>
                        <a14:foregroundMark x1="17609" y1="46522" x2="17609" y2="46522"/>
                        <a14:foregroundMark x1="23043" y1="53913" x2="23043" y2="53913"/>
                        <a14:foregroundMark x1="33043" y1="48696" x2="33043" y2="48696"/>
                        <a14:foregroundMark x1="35435" y1="45652" x2="35435" y2="45652"/>
                        <a14:foregroundMark x1="77174" y1="45870" x2="77174" y2="45870"/>
                        <a14:foregroundMark x1="47391" y1="51522" x2="47391" y2="51522"/>
                      </a14:backgroundRemoval>
                    </a14:imgEffect>
                  </a14:imgLayer>
                </a14:imgProps>
              </a:ext>
            </a:extLst>
          </a:blip>
          <a:srcRect t="19617" b="18365"/>
          <a:stretch/>
        </p:blipFill>
        <p:spPr>
          <a:xfrm>
            <a:off x="3153292" y="2796510"/>
            <a:ext cx="2290401" cy="1420463"/>
          </a:xfrm>
          <a:prstGeom prst="rect">
            <a:avLst/>
          </a:prstGeom>
        </p:spPr>
      </p:pic>
      <p:pic>
        <p:nvPicPr>
          <p:cNvPr id="20" name="図 19"/>
          <p:cNvPicPr>
            <a:picLocks noChangeAspect="1"/>
          </p:cNvPicPr>
          <p:nvPr/>
        </p:nvPicPr>
        <p:blipFill>
          <a:blip r:embed="rId4">
            <a:extLst>
              <a:ext uri="{BEBA8EAE-BF5A-486C-A8C5-ECC9F3942E4B}">
                <a14:imgProps xmlns:a14="http://schemas.microsoft.com/office/drawing/2010/main">
                  <a14:imgLayer r:embed="rId5">
                    <a14:imgEffect>
                      <a14:backgroundRemoval t="4673" b="100000" l="1261" r="96639">
                        <a14:foregroundMark x1="38235" y1="31776" x2="38235" y2="31776"/>
                        <a14:foregroundMark x1="43697" y1="49533" x2="43697" y2="49533"/>
                        <a14:foregroundMark x1="21429" y1="44860" x2="21429" y2="44860"/>
                        <a14:foregroundMark x1="42437" y1="40654" x2="42437" y2="40654"/>
                        <a14:foregroundMark x1="23950" y1="28505" x2="23950" y2="28505"/>
                        <a14:foregroundMark x1="31092" y1="56075" x2="31092" y2="56075"/>
                        <a14:foregroundMark x1="51681" y1="42991" x2="51681" y2="42991"/>
                        <a14:foregroundMark x1="72689" y1="47196" x2="72689" y2="47196"/>
                        <a14:foregroundMark x1="45378" y1="32243" x2="45378" y2="32243"/>
                        <a14:foregroundMark x1="25630" y1="38318" x2="25630" y2="38318"/>
                        <a14:foregroundMark x1="38235" y1="55140" x2="38235" y2="55140"/>
                        <a14:foregroundMark x1="31092" y1="43925" x2="31092" y2="43925"/>
                        <a14:foregroundMark x1="30252" y1="29907" x2="30252" y2="29907"/>
                        <a14:foregroundMark x1="19748" y1="36916" x2="19748" y2="36916"/>
                        <a14:foregroundMark x1="27731" y1="51869" x2="27731" y2="51869"/>
                        <a14:foregroundMark x1="49160" y1="35514" x2="49160" y2="35514"/>
                        <a14:foregroundMark x1="34874" y1="38318" x2="34874" y2="38318"/>
                        <a14:foregroundMark x1="47059" y1="47664" x2="47059" y2="47664"/>
                        <a14:foregroundMark x1="34454" y1="47664" x2="34454" y2="47664"/>
                      </a14:backgroundRemoval>
                    </a14:imgEffect>
                    <a14:imgEffect>
                      <a14:colorTemperature colorTemp="5900"/>
                    </a14:imgEffect>
                    <a14:imgEffect>
                      <a14:brightnessContrast bright="20000"/>
                    </a14:imgEffect>
                  </a14:imgLayer>
                </a14:imgProps>
              </a:ext>
            </a:extLst>
          </a:blip>
          <a:stretch>
            <a:fillRect/>
          </a:stretch>
        </p:blipFill>
        <p:spPr>
          <a:xfrm>
            <a:off x="7184449" y="2796510"/>
            <a:ext cx="1470246" cy="1321987"/>
          </a:xfrm>
          <a:prstGeom prst="rect">
            <a:avLst/>
          </a:prstGeom>
        </p:spPr>
      </p:pic>
      <p:sp>
        <p:nvSpPr>
          <p:cNvPr id="24" name="右矢印 23"/>
          <p:cNvSpPr/>
          <p:nvPr/>
        </p:nvSpPr>
        <p:spPr>
          <a:xfrm rot="5400000">
            <a:off x="5815493" y="4750681"/>
            <a:ext cx="561003" cy="811796"/>
          </a:xfrm>
          <a:prstGeom prst="rightArrow">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11" name="角丸四角形 10"/>
          <p:cNvSpPr/>
          <p:nvPr/>
        </p:nvSpPr>
        <p:spPr>
          <a:xfrm>
            <a:off x="1545792" y="5535950"/>
            <a:ext cx="9100404" cy="878747"/>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200" dirty="0" smtClean="0"/>
              <a:t>投稿へのいいねが多い方が与え手の満足度が上がるかどうかを検証</a:t>
            </a:r>
            <a:endParaRPr kumimoji="1" lang="ja-JP" altLang="en-US" sz="2200" dirty="0"/>
          </a:p>
        </p:txBody>
      </p:sp>
    </p:spTree>
    <p:extLst>
      <p:ext uri="{BB962C8B-B14F-4D97-AF65-F5344CB8AC3E}">
        <p14:creationId xmlns:p14="http://schemas.microsoft.com/office/powerpoint/2010/main" val="18856713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図表 15"/>
          <p:cNvGraphicFramePr/>
          <p:nvPr>
            <p:extLst>
              <p:ext uri="{D42A27DB-BD31-4B8C-83A1-F6EECF244321}">
                <p14:modId xmlns:p14="http://schemas.microsoft.com/office/powerpoint/2010/main" val="542242143"/>
              </p:ext>
            </p:extLst>
          </p:nvPr>
        </p:nvGraphicFramePr>
        <p:xfrm>
          <a:off x="5398547" y="1894829"/>
          <a:ext cx="5486996" cy="3943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図表 8"/>
          <p:cNvGraphicFramePr/>
          <p:nvPr>
            <p:extLst>
              <p:ext uri="{D42A27DB-BD31-4B8C-83A1-F6EECF244321}">
                <p14:modId xmlns:p14="http://schemas.microsoft.com/office/powerpoint/2010/main" val="363440736"/>
              </p:ext>
            </p:extLst>
          </p:nvPr>
        </p:nvGraphicFramePr>
        <p:xfrm>
          <a:off x="1271913" y="1894830"/>
          <a:ext cx="5486996" cy="39430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タイトル 1"/>
          <p:cNvSpPr>
            <a:spLocks noGrp="1"/>
          </p:cNvSpPr>
          <p:nvPr>
            <p:ph type="title"/>
          </p:nvPr>
        </p:nvSpPr>
        <p:spPr>
          <a:xfrm>
            <a:off x="2231131" y="280556"/>
            <a:ext cx="7729728" cy="1188720"/>
          </a:xfrm>
        </p:spPr>
        <p:txBody>
          <a:bodyPr/>
          <a:lstStyle/>
          <a:p>
            <a:r>
              <a:rPr lang="ja-JP" altLang="en-US"/>
              <a:t>検証方法（</a:t>
            </a:r>
            <a:r>
              <a:rPr lang="ja-JP" altLang="en-US" smtClean="0"/>
              <a:t>仮説２）</a:t>
            </a:r>
            <a:endParaRPr kumimoji="1" lang="ja-JP" altLang="en-US"/>
          </a:p>
        </p:txBody>
      </p:sp>
      <p:sp>
        <p:nvSpPr>
          <p:cNvPr id="3" name="テキスト ボックス 2"/>
          <p:cNvSpPr txBox="1"/>
          <p:nvPr/>
        </p:nvSpPr>
        <p:spPr>
          <a:xfrm>
            <a:off x="1555829" y="1604703"/>
            <a:ext cx="9080332" cy="707886"/>
          </a:xfrm>
          <a:prstGeom prst="rect">
            <a:avLst/>
          </a:prstGeom>
          <a:noFill/>
          <a:ln>
            <a:solidFill>
              <a:schemeClr val="tx1"/>
            </a:solid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kumimoji="1" lang="ja-JP" altLang="en-US" sz="2000" dirty="0" smtClean="0"/>
              <a:t>２グループ</a:t>
            </a:r>
            <a:r>
              <a:rPr kumimoji="1" lang="ja-JP" altLang="en-US" sz="2000" dirty="0"/>
              <a:t>に分類した回答の中でさらに与え手のインスタグラムへの依存度を測り、依存度が高いか低いかによって、与え手の満足度が変化するかを検証</a:t>
            </a:r>
            <a:r>
              <a:rPr kumimoji="1" lang="ja-JP" altLang="en-US" sz="2000" dirty="0" smtClean="0"/>
              <a:t>。</a:t>
            </a:r>
            <a:endParaRPr kumimoji="1" lang="en-US" altLang="ja-JP" sz="2000" dirty="0"/>
          </a:p>
        </p:txBody>
      </p:sp>
      <p:pic>
        <p:nvPicPr>
          <p:cNvPr id="5" name="図 4"/>
          <p:cNvPicPr>
            <a:picLocks noChangeAspect="1"/>
          </p:cNvPicPr>
          <p:nvPr/>
        </p:nvPicPr>
        <p:blipFill rotWithShape="1">
          <a:blip r:embed="rId12">
            <a:extLst>
              <a:ext uri="{BEBA8EAE-BF5A-486C-A8C5-ECC9F3942E4B}">
                <a14:imgProps xmlns:a14="http://schemas.microsoft.com/office/drawing/2010/main">
                  <a14:imgLayer r:embed="rId13">
                    <a14:imgEffect>
                      <a14:backgroundRemoval t="22391" b="90000" l="3261" r="98696">
                        <a14:foregroundMark x1="63478" y1="43913" x2="63478" y2="43913"/>
                        <a14:foregroundMark x1="66522" y1="45435" x2="66522" y2="45435"/>
                        <a14:foregroundMark x1="28696" y1="40652" x2="28696" y2="40652"/>
                        <a14:foregroundMark x1="28696" y1="50870" x2="28696" y2="50870"/>
                        <a14:foregroundMark x1="65217" y1="50870" x2="65217" y2="50870"/>
                        <a14:foregroundMark x1="73478" y1="50870" x2="73478" y2="50870"/>
                        <a14:foregroundMark x1="83261" y1="51739" x2="83261" y2="51739"/>
                        <a14:foregroundMark x1="46957" y1="46522" x2="46957" y2="46522"/>
                        <a14:foregroundMark x1="33261" y1="45870" x2="33261" y2="45870"/>
                        <a14:foregroundMark x1="18696" y1="39348" x2="18696" y2="39348"/>
                        <a14:foregroundMark x1="17609" y1="46522" x2="17609" y2="46522"/>
                        <a14:foregroundMark x1="23043" y1="53913" x2="23043" y2="53913"/>
                        <a14:foregroundMark x1="33043" y1="48696" x2="33043" y2="48696"/>
                        <a14:foregroundMark x1="35435" y1="45652" x2="35435" y2="45652"/>
                        <a14:foregroundMark x1="77174" y1="45870" x2="77174" y2="45870"/>
                        <a14:foregroundMark x1="47391" y1="51522" x2="47391" y2="51522"/>
                      </a14:backgroundRemoval>
                    </a14:imgEffect>
                  </a14:imgLayer>
                </a14:imgProps>
              </a:ext>
            </a:extLst>
          </a:blip>
          <a:srcRect t="19617" b="18365"/>
          <a:stretch/>
        </p:blipFill>
        <p:spPr>
          <a:xfrm>
            <a:off x="4153546" y="2641580"/>
            <a:ext cx="1245001" cy="772126"/>
          </a:xfrm>
          <a:prstGeom prst="rect">
            <a:avLst/>
          </a:prstGeom>
        </p:spPr>
      </p:pic>
      <p:pic>
        <p:nvPicPr>
          <p:cNvPr id="6" name="図 5"/>
          <p:cNvPicPr>
            <a:picLocks noChangeAspect="1"/>
          </p:cNvPicPr>
          <p:nvPr/>
        </p:nvPicPr>
        <p:blipFill>
          <a:blip r:embed="rId14">
            <a:extLst>
              <a:ext uri="{BEBA8EAE-BF5A-486C-A8C5-ECC9F3942E4B}">
                <a14:imgProps xmlns:a14="http://schemas.microsoft.com/office/drawing/2010/main">
                  <a14:imgLayer r:embed="rId15">
                    <a14:imgEffect>
                      <a14:backgroundRemoval t="4673" b="100000" l="1261" r="96639">
                        <a14:foregroundMark x1="38235" y1="31776" x2="38235" y2="31776"/>
                        <a14:foregroundMark x1="43697" y1="49533" x2="43697" y2="49533"/>
                        <a14:foregroundMark x1="21429" y1="44860" x2="21429" y2="44860"/>
                        <a14:foregroundMark x1="42437" y1="40654" x2="42437" y2="40654"/>
                        <a14:foregroundMark x1="23950" y1="28505" x2="23950" y2="28505"/>
                        <a14:foregroundMark x1="31092" y1="56075" x2="31092" y2="56075"/>
                        <a14:foregroundMark x1="51681" y1="42991" x2="51681" y2="42991"/>
                        <a14:foregroundMark x1="72689" y1="47196" x2="72689" y2="47196"/>
                        <a14:foregroundMark x1="45378" y1="32243" x2="45378" y2="32243"/>
                        <a14:foregroundMark x1="25630" y1="38318" x2="25630" y2="38318"/>
                        <a14:foregroundMark x1="38235" y1="55140" x2="38235" y2="55140"/>
                        <a14:foregroundMark x1="31092" y1="43925" x2="31092" y2="43925"/>
                        <a14:foregroundMark x1="30252" y1="29907" x2="30252" y2="29907"/>
                        <a14:foregroundMark x1="19748" y1="36916" x2="19748" y2="36916"/>
                        <a14:foregroundMark x1="27731" y1="51869" x2="27731" y2="51869"/>
                        <a14:foregroundMark x1="49160" y1="35514" x2="49160" y2="35514"/>
                        <a14:foregroundMark x1="34874" y1="38318" x2="34874" y2="38318"/>
                        <a14:foregroundMark x1="47059" y1="47664" x2="47059" y2="47664"/>
                        <a14:foregroundMark x1="34454" y1="47664" x2="34454" y2="47664"/>
                      </a14:backgroundRemoval>
                    </a14:imgEffect>
                    <a14:imgEffect>
                      <a14:colorTemperature colorTemp="5900"/>
                    </a14:imgEffect>
                    <a14:imgEffect>
                      <a14:brightnessContrast bright="20000"/>
                    </a14:imgEffect>
                  </a14:imgLayer>
                </a14:imgProps>
              </a:ext>
            </a:extLst>
          </a:blip>
          <a:stretch>
            <a:fillRect/>
          </a:stretch>
        </p:blipFill>
        <p:spPr>
          <a:xfrm>
            <a:off x="8562700" y="2695135"/>
            <a:ext cx="739594" cy="665015"/>
          </a:xfrm>
          <a:prstGeom prst="rect">
            <a:avLst/>
          </a:prstGeom>
        </p:spPr>
      </p:pic>
      <p:sp>
        <p:nvSpPr>
          <p:cNvPr id="14" name="右矢印 13"/>
          <p:cNvSpPr/>
          <p:nvPr/>
        </p:nvSpPr>
        <p:spPr>
          <a:xfrm rot="5400000">
            <a:off x="5830311" y="5189936"/>
            <a:ext cx="498129" cy="797831"/>
          </a:xfrm>
          <a:prstGeom prst="rightArrow">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15" name="角丸四角形 14"/>
          <p:cNvSpPr/>
          <p:nvPr/>
        </p:nvSpPr>
        <p:spPr>
          <a:xfrm>
            <a:off x="2889699" y="5925559"/>
            <a:ext cx="6412595" cy="62658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依存度の差による与え手の満足度を</a:t>
            </a:r>
            <a:r>
              <a:rPr kumimoji="1" lang="ja-JP" altLang="en-US" sz="2000" dirty="0" smtClean="0"/>
              <a:t>比較</a:t>
            </a:r>
            <a:endParaRPr kumimoji="1" lang="ja-JP" altLang="en-US" sz="2400" dirty="0"/>
          </a:p>
        </p:txBody>
      </p:sp>
    </p:spTree>
    <p:extLst>
      <p:ext uri="{BB962C8B-B14F-4D97-AF65-F5344CB8AC3E}">
        <p14:creationId xmlns:p14="http://schemas.microsoft.com/office/powerpoint/2010/main" val="18232391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785967"/>
            <a:ext cx="7729728" cy="1188720"/>
          </a:xfrm>
        </p:spPr>
        <p:txBody>
          <a:bodyPr/>
          <a:lstStyle/>
          <a:p>
            <a:r>
              <a:rPr kumimoji="1" lang="ja-JP" altLang="en-US"/>
              <a:t>シナリオの内容</a:t>
            </a:r>
          </a:p>
        </p:txBody>
      </p:sp>
      <p:sp>
        <p:nvSpPr>
          <p:cNvPr id="5" name="コンテンツ プレースホルダー 2">
            <a:extLst>
              <a:ext uri="{FF2B5EF4-FFF2-40B4-BE49-F238E27FC236}">
                <a16:creationId xmlns:a16="http://schemas.microsoft.com/office/drawing/2014/main" xmlns="" id="{D496241E-67EE-4BEF-B56E-1DEC54600D6F}"/>
              </a:ext>
            </a:extLst>
          </p:cNvPr>
          <p:cNvSpPr txBox="1">
            <a:spLocks/>
          </p:cNvSpPr>
          <p:nvPr/>
        </p:nvSpPr>
        <p:spPr>
          <a:xfrm>
            <a:off x="2231136" y="2246929"/>
            <a:ext cx="7729728" cy="1138428"/>
          </a:xfrm>
          <a:prstGeom prst="rect">
            <a:avLst/>
          </a:prstGeom>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9pPr>
          </a:lstStyle>
          <a:p>
            <a:pPr marL="0" indent="0">
              <a:buNone/>
            </a:pPr>
            <a:r>
              <a:rPr lang="ja-JP" altLang="en-US" sz="2200" dirty="0" smtClean="0"/>
              <a:t>主人公が親友</a:t>
            </a:r>
            <a:r>
              <a:rPr lang="en-US" altLang="ja-JP" sz="2200" dirty="0" smtClean="0"/>
              <a:t>A</a:t>
            </a:r>
            <a:r>
              <a:rPr lang="ja-JP" altLang="en-US" sz="2200" dirty="0" smtClean="0"/>
              <a:t>の誕生日にプレゼントを贈り、翌日そのプレゼントの写真がインスタグラムに投稿されているというシチュエーションのシナリオ</a:t>
            </a:r>
            <a:endParaRPr lang="ja-JP" altLang="en-US" sz="2200" dirty="0"/>
          </a:p>
        </p:txBody>
      </p:sp>
      <p:graphicFrame>
        <p:nvGraphicFramePr>
          <p:cNvPr id="3" name="図表 2"/>
          <p:cNvGraphicFramePr/>
          <p:nvPr>
            <p:extLst>
              <p:ext uri="{D42A27DB-BD31-4B8C-83A1-F6EECF244321}">
                <p14:modId xmlns:p14="http://schemas.microsoft.com/office/powerpoint/2010/main" val="716882695"/>
              </p:ext>
            </p:extLst>
          </p:nvPr>
        </p:nvGraphicFramePr>
        <p:xfrm>
          <a:off x="2231136" y="3657600"/>
          <a:ext cx="7729728" cy="2402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99675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A927C166-F521-473E-9E69-DFD102B5EB48}"/>
              </a:ext>
            </a:extLst>
          </p:cNvPr>
          <p:cNvSpPr>
            <a:spLocks noGrp="1"/>
          </p:cNvSpPr>
          <p:nvPr>
            <p:ph type="title"/>
          </p:nvPr>
        </p:nvSpPr>
        <p:spPr>
          <a:xfrm>
            <a:off x="1061780" y="534386"/>
            <a:ext cx="10068440" cy="1188720"/>
          </a:xfrm>
        </p:spPr>
        <p:txBody>
          <a:bodyPr>
            <a:normAutofit/>
          </a:bodyPr>
          <a:lstStyle/>
          <a:p>
            <a:r>
              <a:rPr kumimoji="1" lang="ja-JP" altLang="en-US" sz="2400"/>
              <a:t>マニピュレーション・チェック</a:t>
            </a:r>
          </a:p>
        </p:txBody>
      </p:sp>
      <p:sp>
        <p:nvSpPr>
          <p:cNvPr id="3" name="コンテンツ プレースホルダー 2">
            <a:extLst>
              <a:ext uri="{FF2B5EF4-FFF2-40B4-BE49-F238E27FC236}">
                <a16:creationId xmlns:a16="http://schemas.microsoft.com/office/drawing/2014/main" xmlns="" id="{D496241E-67EE-4BEF-B56E-1DEC54600D6F}"/>
              </a:ext>
            </a:extLst>
          </p:cNvPr>
          <p:cNvSpPr>
            <a:spLocks noGrp="1"/>
          </p:cNvSpPr>
          <p:nvPr>
            <p:ph idx="1"/>
          </p:nvPr>
        </p:nvSpPr>
        <p:spPr>
          <a:xfrm>
            <a:off x="1061779" y="1920330"/>
            <a:ext cx="10068441" cy="4444612"/>
          </a:xfrm>
          <a:ln/>
        </p:spPr>
        <p:style>
          <a:lnRef idx="2">
            <a:schemeClr val="accent2"/>
          </a:lnRef>
          <a:fillRef idx="1">
            <a:schemeClr val="lt1"/>
          </a:fillRef>
          <a:effectRef idx="0">
            <a:schemeClr val="accent2"/>
          </a:effectRef>
          <a:fontRef idx="minor">
            <a:schemeClr val="dk1"/>
          </a:fontRef>
        </p:style>
        <p:txBody>
          <a:bodyPr>
            <a:noAutofit/>
          </a:bodyPr>
          <a:lstStyle/>
          <a:p>
            <a:r>
              <a:rPr lang="ja-JP" altLang="en-US" sz="1600" dirty="0"/>
              <a:t>目的１：架空シナリオによって、独立変数（いいねの数が多い</a:t>
            </a:r>
            <a:r>
              <a:rPr lang="en-US" altLang="ja-JP" sz="1600" dirty="0"/>
              <a:t>/</a:t>
            </a:r>
            <a:r>
              <a:rPr lang="ja-JP" altLang="en-US" sz="1600" dirty="0"/>
              <a:t>少ない）を操作できていることを確認する</a:t>
            </a:r>
            <a:endParaRPr lang="en-US" altLang="ja-JP" sz="1600" dirty="0"/>
          </a:p>
          <a:p>
            <a:r>
              <a:rPr lang="ja-JP" altLang="en-US" sz="1600" dirty="0"/>
              <a:t>目的２：被験者がシナリオの内容を全て読んだかどうかを確認</a:t>
            </a:r>
            <a:r>
              <a:rPr lang="ja-JP" altLang="en-US" sz="1600" dirty="0" smtClean="0"/>
              <a:t>する</a:t>
            </a:r>
            <a:endParaRPr lang="en-US" altLang="ja-JP" sz="1600" dirty="0" smtClean="0"/>
          </a:p>
          <a:p>
            <a:endParaRPr lang="en-US" altLang="ja-JP" sz="1600" dirty="0"/>
          </a:p>
          <a:p>
            <a:r>
              <a:rPr lang="ja-JP" altLang="en-US" sz="1600" dirty="0"/>
              <a:t>マニピュレーション・チェックの質問項目</a:t>
            </a:r>
            <a:endParaRPr lang="en-US" altLang="ja-JP" sz="1600" dirty="0"/>
          </a:p>
          <a:p>
            <a:pPr lvl="1"/>
            <a:r>
              <a:rPr lang="ja-JP" altLang="en-US" dirty="0"/>
              <a:t>待ち合わせをした場所（選択肢）</a:t>
            </a:r>
            <a:endParaRPr lang="en-US" altLang="ja-JP" dirty="0"/>
          </a:p>
          <a:p>
            <a:pPr lvl="1"/>
            <a:r>
              <a:rPr lang="ja-JP" altLang="en-US" dirty="0"/>
              <a:t>プレゼントをあげた人（選択肢）　　　　　　　　　　　　内容理解のチェック</a:t>
            </a:r>
            <a:endParaRPr lang="en-US" altLang="ja-JP" dirty="0"/>
          </a:p>
          <a:p>
            <a:pPr lvl="1"/>
            <a:r>
              <a:rPr lang="ja-JP" altLang="en-US" dirty="0"/>
              <a:t>写真撮影の有無（５段階評価）</a:t>
            </a:r>
            <a:endParaRPr lang="en-US" altLang="ja-JP" dirty="0"/>
          </a:p>
          <a:p>
            <a:pPr lvl="1"/>
            <a:r>
              <a:rPr lang="ja-JP" altLang="en-US" dirty="0"/>
              <a:t>インスタグラムの投稿に気付いたタイミング（選択肢）</a:t>
            </a:r>
            <a:endParaRPr lang="en-US" altLang="ja-JP" dirty="0"/>
          </a:p>
          <a:p>
            <a:pPr lvl="1"/>
            <a:r>
              <a:rPr lang="ja-JP" altLang="en-US" dirty="0"/>
              <a:t>いいねの数（５段階評価）　　　　　　　　　　　　　　　独立変数の操作</a:t>
            </a:r>
            <a:r>
              <a:rPr lang="ja-JP" altLang="en-US" dirty="0" smtClean="0"/>
              <a:t>確認</a:t>
            </a:r>
            <a:endParaRPr lang="en-US" altLang="ja-JP" sz="1600" dirty="0"/>
          </a:p>
          <a:p>
            <a:endParaRPr lang="en-US" altLang="ja-JP" sz="1600" dirty="0" smtClean="0"/>
          </a:p>
          <a:p>
            <a:r>
              <a:rPr lang="ja-JP" altLang="en-US" sz="1600" dirty="0" smtClean="0"/>
              <a:t>マニピュレーション</a:t>
            </a:r>
            <a:r>
              <a:rPr lang="ja-JP" altLang="en-US" sz="1600" dirty="0"/>
              <a:t>されていない、内容を理解していない被験者は無効回答とした</a:t>
            </a:r>
            <a:endParaRPr lang="en-US" altLang="ja-JP" sz="1600" dirty="0"/>
          </a:p>
          <a:p>
            <a:r>
              <a:rPr lang="ja-JP" altLang="en-US" sz="1600" dirty="0"/>
              <a:t>インスタグラムのアカウントを持っていない人も無効回答と</a:t>
            </a:r>
            <a:r>
              <a:rPr lang="ja-JP" altLang="en-US" sz="1600" dirty="0" smtClean="0"/>
              <a:t>した</a:t>
            </a:r>
            <a:endParaRPr lang="en-US" altLang="ja-JP" sz="1600" dirty="0"/>
          </a:p>
        </p:txBody>
      </p:sp>
      <p:sp>
        <p:nvSpPr>
          <p:cNvPr id="4" name="右大かっこ 3"/>
          <p:cNvSpPr/>
          <p:nvPr/>
        </p:nvSpPr>
        <p:spPr>
          <a:xfrm>
            <a:off x="6938682" y="3890683"/>
            <a:ext cx="53788" cy="1326776"/>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11406952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07A83A2-60FB-42D7-BFDA-F9C44712B12E}"/>
              </a:ext>
            </a:extLst>
          </p:cNvPr>
          <p:cNvSpPr>
            <a:spLocks noGrp="1"/>
          </p:cNvSpPr>
          <p:nvPr>
            <p:ph type="ctrTitle"/>
          </p:nvPr>
        </p:nvSpPr>
        <p:spPr>
          <a:xfrm>
            <a:off x="1600200" y="2606040"/>
            <a:ext cx="8991600" cy="1645920"/>
          </a:xfrm>
        </p:spPr>
        <p:txBody>
          <a:bodyPr>
            <a:normAutofit/>
          </a:bodyPr>
          <a:lstStyle/>
          <a:p>
            <a:r>
              <a:rPr lang="ja-JP" altLang="en-US" sz="2800"/>
              <a:t>結果</a:t>
            </a:r>
            <a:endParaRPr kumimoji="1" lang="ja-JP" altLang="en-US" sz="2800"/>
          </a:p>
        </p:txBody>
      </p:sp>
    </p:spTree>
    <p:extLst>
      <p:ext uri="{BB962C8B-B14F-4D97-AF65-F5344CB8AC3E}">
        <p14:creationId xmlns:p14="http://schemas.microsoft.com/office/powerpoint/2010/main" val="15193632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2" y="384831"/>
            <a:ext cx="7729728" cy="1188720"/>
          </a:xfrm>
        </p:spPr>
        <p:txBody>
          <a:bodyPr/>
          <a:lstStyle/>
          <a:p>
            <a:r>
              <a:rPr kumimoji="1" lang="ja-JP" altLang="en-US" dirty="0" smtClean="0"/>
              <a:t>（仮説１）：分析フローチャート</a:t>
            </a:r>
            <a:endParaRPr kumimoji="1" lang="ja-JP" altLang="en-US" dirty="0"/>
          </a:p>
        </p:txBody>
      </p:sp>
      <p:sp>
        <p:nvSpPr>
          <p:cNvPr id="45" name="テキスト ボックス 44"/>
          <p:cNvSpPr txBox="1"/>
          <p:nvPr/>
        </p:nvSpPr>
        <p:spPr>
          <a:xfrm>
            <a:off x="1691233" y="5070138"/>
            <a:ext cx="8809527"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kumimoji="1" lang="ja-JP" altLang="en-US" dirty="0" smtClean="0"/>
              <a:t>従属変数の質問項目</a:t>
            </a:r>
            <a:r>
              <a:rPr kumimoji="1" lang="en-US" altLang="ja-JP" dirty="0"/>
              <a:t/>
            </a:r>
            <a:br>
              <a:rPr kumimoji="1" lang="en-US" altLang="ja-JP" dirty="0"/>
            </a:br>
            <a:r>
              <a:rPr kumimoji="1" lang="ja-JP" altLang="en-US" dirty="0" smtClean="0"/>
              <a:t>①受け手（親友</a:t>
            </a:r>
            <a:r>
              <a:rPr kumimoji="1" lang="en-US" altLang="ja-JP" dirty="0" smtClean="0"/>
              <a:t>A</a:t>
            </a:r>
            <a:r>
              <a:rPr kumimoji="1" lang="ja-JP" altLang="en-US" dirty="0" smtClean="0"/>
              <a:t>）から得られる満足度（５問）②自分自身が感じる満足度（５問）③受け手のフォロワーから得られる満足度（６問）合計１６この質問から５</a:t>
            </a:r>
            <a:r>
              <a:rPr kumimoji="1" lang="ja-JP" altLang="en-US" dirty="0"/>
              <a:t>段階</a:t>
            </a:r>
            <a:r>
              <a:rPr kumimoji="1" lang="ja-JP" altLang="en-US" dirty="0" smtClean="0"/>
              <a:t>尺度で測定（</a:t>
            </a:r>
            <a:r>
              <a:rPr kumimoji="1" lang="en-US" altLang="ja-JP" dirty="0" smtClean="0"/>
              <a:t>1.</a:t>
            </a:r>
            <a:r>
              <a:rPr kumimoji="1" lang="ja-JP" altLang="en-US" dirty="0" smtClean="0"/>
              <a:t>そう思わない</a:t>
            </a:r>
            <a:r>
              <a:rPr kumimoji="1" lang="en-US" altLang="ja-JP" dirty="0" smtClean="0"/>
              <a:t>-5.</a:t>
            </a:r>
            <a:r>
              <a:rPr kumimoji="1" lang="ja-JP" altLang="en-US" dirty="0" smtClean="0"/>
              <a:t>そう思う）例）</a:t>
            </a:r>
            <a:r>
              <a:rPr kumimoji="1" lang="en-US" altLang="ja-JP" dirty="0" smtClean="0"/>
              <a:t>A</a:t>
            </a:r>
            <a:r>
              <a:rPr kumimoji="1" lang="ja-JP" altLang="en-US" dirty="0" smtClean="0"/>
              <a:t>から好まれたと感じた。自分への肯定感が増した。</a:t>
            </a:r>
            <a:r>
              <a:rPr kumimoji="1" lang="en-US" altLang="ja-JP" dirty="0" smtClean="0"/>
              <a:t>A</a:t>
            </a:r>
            <a:r>
              <a:rPr kumimoji="1" lang="ja-JP" altLang="en-US" dirty="0" smtClean="0"/>
              <a:t>のフォロワーからの評価が上がったと思う。</a:t>
            </a:r>
            <a:endParaRPr kumimoji="1" lang="en-US" altLang="ja-JP" dirty="0"/>
          </a:p>
        </p:txBody>
      </p:sp>
      <p:graphicFrame>
        <p:nvGraphicFramePr>
          <p:cNvPr id="3" name="図表 2"/>
          <p:cNvGraphicFramePr/>
          <p:nvPr>
            <p:extLst>
              <p:ext uri="{D42A27DB-BD31-4B8C-83A1-F6EECF244321}">
                <p14:modId xmlns:p14="http://schemas.microsoft.com/office/powerpoint/2010/main" val="2051368545"/>
              </p:ext>
            </p:extLst>
          </p:nvPr>
        </p:nvGraphicFramePr>
        <p:xfrm>
          <a:off x="2231135" y="1843088"/>
          <a:ext cx="7729728" cy="29575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94314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453886" y="3963194"/>
            <a:ext cx="8193157" cy="369332"/>
          </a:xfrm>
          <a:prstGeom prst="rect">
            <a:avLst/>
          </a:prstGeom>
        </p:spPr>
        <p:txBody>
          <a:bodyPr wrap="square">
            <a:spAutoFit/>
          </a:bodyPr>
          <a:lstStyle/>
          <a:p>
            <a:pPr algn="ctr"/>
            <a:endParaRPr lang="ja-JP" altLang="en-US"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1175541420"/>
              </p:ext>
            </p:extLst>
          </p:nvPr>
        </p:nvGraphicFramePr>
        <p:xfrm>
          <a:off x="2231135" y="2444259"/>
          <a:ext cx="7729727" cy="3516497"/>
        </p:xfrm>
        <a:graphic>
          <a:graphicData uri="http://schemas.openxmlformats.org/drawingml/2006/table">
            <a:tbl>
              <a:tblPr>
                <a:tableStyleId>{5C22544A-7EE6-4342-B048-85BDC9FD1C3A}</a:tableStyleId>
              </a:tblPr>
              <a:tblGrid>
                <a:gridCol w="1580059"/>
                <a:gridCol w="1027528"/>
                <a:gridCol w="1088741"/>
                <a:gridCol w="1088741"/>
                <a:gridCol w="1472329"/>
                <a:gridCol w="1472329"/>
              </a:tblGrid>
              <a:tr h="390722">
                <a:tc gridSpan="6">
                  <a:txBody>
                    <a:bodyPr/>
                    <a:lstStyle/>
                    <a:p>
                      <a:pPr marL="38100" marR="38100" algn="ctr">
                        <a:lnSpc>
                          <a:spcPts val="1600"/>
                        </a:lnSpc>
                        <a:spcAft>
                          <a:spcPts val="0"/>
                        </a:spcAft>
                      </a:pPr>
                      <a:r>
                        <a:rPr lang="ja-JP" sz="1500">
                          <a:effectLst/>
                        </a:rPr>
                        <a:t>グループ統計量</a:t>
                      </a:r>
                      <a:endParaRPr lang="ja-JP" sz="1400">
                        <a:solidFill>
                          <a:srgbClr val="000000"/>
                        </a:solidFill>
                        <a:effectLst/>
                        <a:latin typeface="MS Gothic" charset="-128"/>
                        <a:cs typeface="MS Gothic" charset="-128"/>
                      </a:endParaRPr>
                    </a:p>
                  </a:txBody>
                  <a:tcPr marL="0" marR="0"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781443">
                <a:tc>
                  <a:txBody>
                    <a:bodyPr/>
                    <a:lstStyle/>
                    <a:p>
                      <a:pPr>
                        <a:spcAft>
                          <a:spcPts val="0"/>
                        </a:spcAft>
                      </a:pPr>
                      <a:r>
                        <a:rPr lang="en-US" sz="1500" dirty="0">
                          <a:effectLst/>
                        </a:rPr>
                        <a:t> </a:t>
                      </a:r>
                      <a:endParaRPr lang="ja-JP" sz="1400" dirty="0">
                        <a:solidFill>
                          <a:srgbClr val="000000"/>
                        </a:solidFill>
                        <a:effectLst/>
                        <a:latin typeface="MS Gothic" charset="-128"/>
                        <a:cs typeface="MS Gothic" charset="-128"/>
                      </a:endParaRPr>
                    </a:p>
                  </a:txBody>
                  <a:tcPr marL="0" marR="0" marT="0" marB="0"/>
                </a:tc>
                <a:tc>
                  <a:txBody>
                    <a:bodyPr/>
                    <a:lstStyle/>
                    <a:p>
                      <a:pPr marL="38100" marR="38100">
                        <a:lnSpc>
                          <a:spcPts val="1600"/>
                        </a:lnSpc>
                        <a:spcAft>
                          <a:spcPts val="0"/>
                        </a:spcAft>
                      </a:pPr>
                      <a:r>
                        <a:rPr lang="en-US" sz="1200">
                          <a:effectLst/>
                        </a:rPr>
                        <a:t>A</a:t>
                      </a:r>
                      <a:r>
                        <a:rPr lang="ja-JP" sz="1200">
                          <a:effectLst/>
                        </a:rPr>
                        <a:t>か</a:t>
                      </a:r>
                      <a:r>
                        <a:rPr lang="en-US" sz="1200">
                          <a:effectLst/>
                        </a:rPr>
                        <a:t>B</a:t>
                      </a:r>
                      <a:r>
                        <a:rPr lang="ja-JP" sz="1200">
                          <a:effectLst/>
                        </a:rPr>
                        <a:t>か</a:t>
                      </a:r>
                      <a:endParaRPr lang="ja-JP" sz="1400">
                        <a:solidFill>
                          <a:srgbClr val="000000"/>
                        </a:solidFill>
                        <a:effectLst/>
                        <a:latin typeface="MS Gothic" charset="-128"/>
                        <a:cs typeface="MS Gothic" charset="-128"/>
                      </a:endParaRPr>
                    </a:p>
                  </a:txBody>
                  <a:tcPr marL="0" marR="0" marT="0" marB="0" anchor="b"/>
                </a:tc>
                <a:tc>
                  <a:txBody>
                    <a:bodyPr/>
                    <a:lstStyle/>
                    <a:p>
                      <a:pPr marL="38100" marR="38100" algn="ctr">
                        <a:lnSpc>
                          <a:spcPts val="1600"/>
                        </a:lnSpc>
                        <a:spcAft>
                          <a:spcPts val="0"/>
                        </a:spcAft>
                      </a:pPr>
                      <a:r>
                        <a:rPr lang="ja-JP" sz="1200">
                          <a:effectLst/>
                        </a:rPr>
                        <a:t>度数</a:t>
                      </a:r>
                      <a:endParaRPr lang="ja-JP" sz="1400">
                        <a:solidFill>
                          <a:srgbClr val="000000"/>
                        </a:solidFill>
                        <a:effectLst/>
                        <a:latin typeface="MS Gothic" charset="-128"/>
                        <a:cs typeface="MS Gothic" charset="-128"/>
                      </a:endParaRPr>
                    </a:p>
                  </a:txBody>
                  <a:tcPr marL="0" marR="0" marT="0" marB="0" anchor="b"/>
                </a:tc>
                <a:tc>
                  <a:txBody>
                    <a:bodyPr/>
                    <a:lstStyle/>
                    <a:p>
                      <a:pPr marL="38100" marR="38100" algn="ctr">
                        <a:lnSpc>
                          <a:spcPts val="1600"/>
                        </a:lnSpc>
                        <a:spcAft>
                          <a:spcPts val="0"/>
                        </a:spcAft>
                      </a:pPr>
                      <a:r>
                        <a:rPr lang="ja-JP" sz="1200">
                          <a:effectLst/>
                        </a:rPr>
                        <a:t>平均値</a:t>
                      </a:r>
                      <a:endParaRPr lang="ja-JP" sz="1400">
                        <a:solidFill>
                          <a:srgbClr val="000000"/>
                        </a:solidFill>
                        <a:effectLst/>
                        <a:latin typeface="MS Gothic" charset="-128"/>
                        <a:cs typeface="MS Gothic" charset="-128"/>
                      </a:endParaRPr>
                    </a:p>
                  </a:txBody>
                  <a:tcPr marL="0" marR="0" marT="0" marB="0" anchor="b"/>
                </a:tc>
                <a:tc>
                  <a:txBody>
                    <a:bodyPr/>
                    <a:lstStyle/>
                    <a:p>
                      <a:pPr marL="38100" marR="38100" algn="ctr">
                        <a:lnSpc>
                          <a:spcPts val="1600"/>
                        </a:lnSpc>
                        <a:spcAft>
                          <a:spcPts val="0"/>
                        </a:spcAft>
                      </a:pPr>
                      <a:r>
                        <a:rPr lang="ja-JP" sz="1200" dirty="0">
                          <a:effectLst/>
                        </a:rPr>
                        <a:t>標準偏差</a:t>
                      </a:r>
                      <a:endParaRPr lang="ja-JP" sz="1400" dirty="0">
                        <a:solidFill>
                          <a:srgbClr val="000000"/>
                        </a:solidFill>
                        <a:effectLst/>
                        <a:latin typeface="MS Gothic" charset="-128"/>
                        <a:cs typeface="MS Gothic" charset="-128"/>
                      </a:endParaRPr>
                    </a:p>
                  </a:txBody>
                  <a:tcPr marL="0" marR="0" marT="0" marB="0" anchor="b"/>
                </a:tc>
                <a:tc>
                  <a:txBody>
                    <a:bodyPr/>
                    <a:lstStyle/>
                    <a:p>
                      <a:pPr marL="38100" marR="38100" algn="ctr">
                        <a:lnSpc>
                          <a:spcPts val="1600"/>
                        </a:lnSpc>
                        <a:spcAft>
                          <a:spcPts val="0"/>
                        </a:spcAft>
                      </a:pPr>
                      <a:r>
                        <a:rPr lang="ja-JP" sz="1200">
                          <a:effectLst/>
                        </a:rPr>
                        <a:t>平均値の標準誤差</a:t>
                      </a:r>
                      <a:endParaRPr lang="ja-JP" sz="1400">
                        <a:solidFill>
                          <a:srgbClr val="000000"/>
                        </a:solidFill>
                        <a:effectLst/>
                        <a:latin typeface="MS Gothic" charset="-128"/>
                        <a:cs typeface="MS Gothic" charset="-128"/>
                      </a:endParaRPr>
                    </a:p>
                  </a:txBody>
                  <a:tcPr marL="0" marR="0" marT="0" marB="0" anchor="b"/>
                </a:tc>
              </a:tr>
              <a:tr h="390722">
                <a:tc rowSpan="2">
                  <a:txBody>
                    <a:bodyPr/>
                    <a:lstStyle/>
                    <a:p>
                      <a:pPr marL="38100" marR="38100">
                        <a:lnSpc>
                          <a:spcPts val="1600"/>
                        </a:lnSpc>
                        <a:spcAft>
                          <a:spcPts val="0"/>
                        </a:spcAft>
                      </a:pPr>
                      <a:r>
                        <a:rPr lang="en-US" sz="1600" dirty="0">
                          <a:effectLst/>
                        </a:rPr>
                        <a:t>A</a:t>
                      </a:r>
                      <a:r>
                        <a:rPr lang="ja-JP" sz="1600" dirty="0">
                          <a:effectLst/>
                        </a:rPr>
                        <a:t>満足</a:t>
                      </a:r>
                      <a:endParaRPr lang="ja-JP" sz="1600" dirty="0">
                        <a:solidFill>
                          <a:srgbClr val="000000"/>
                        </a:solidFill>
                        <a:effectLst/>
                        <a:latin typeface="MS Gothic" charset="-128"/>
                        <a:cs typeface="MS Gothic" charset="-128"/>
                      </a:endParaRPr>
                    </a:p>
                  </a:txBody>
                  <a:tcPr marL="0" marR="0" marT="0" marB="0"/>
                </a:tc>
                <a:tc>
                  <a:txBody>
                    <a:bodyPr/>
                    <a:lstStyle/>
                    <a:p>
                      <a:pPr marL="38100" marR="38100">
                        <a:lnSpc>
                          <a:spcPts val="1600"/>
                        </a:lnSpc>
                        <a:spcAft>
                          <a:spcPts val="0"/>
                        </a:spcAft>
                      </a:pPr>
                      <a:r>
                        <a:rPr lang="en-US" sz="1200">
                          <a:effectLst/>
                        </a:rPr>
                        <a:t>A</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600" dirty="0">
                          <a:effectLst/>
                        </a:rPr>
                        <a:t>44</a:t>
                      </a:r>
                      <a:endParaRPr lang="ja-JP" sz="16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16.7955</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3.76384</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.56742</a:t>
                      </a:r>
                      <a:endParaRPr lang="ja-JP" sz="1400">
                        <a:solidFill>
                          <a:srgbClr val="000000"/>
                        </a:solidFill>
                        <a:effectLst/>
                        <a:latin typeface="MS Gothic" charset="-128"/>
                        <a:cs typeface="MS Gothic" charset="-128"/>
                      </a:endParaRPr>
                    </a:p>
                  </a:txBody>
                  <a:tcPr marL="0" marR="0" marT="0" marB="0"/>
                </a:tc>
              </a:tr>
              <a:tr h="390722">
                <a:tc vMerge="1">
                  <a:txBody>
                    <a:bodyPr/>
                    <a:lstStyle/>
                    <a:p>
                      <a:endParaRPr kumimoji="1" lang="ja-JP" altLang="en-US"/>
                    </a:p>
                  </a:txBody>
                  <a:tcPr/>
                </a:tc>
                <a:tc>
                  <a:txBody>
                    <a:bodyPr/>
                    <a:lstStyle/>
                    <a:p>
                      <a:pPr marL="38100" marR="38100">
                        <a:lnSpc>
                          <a:spcPts val="1600"/>
                        </a:lnSpc>
                        <a:spcAft>
                          <a:spcPts val="0"/>
                        </a:spcAft>
                      </a:pPr>
                      <a:r>
                        <a:rPr lang="en-US" sz="1200">
                          <a:effectLst/>
                        </a:rPr>
                        <a:t>B</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600" dirty="0">
                          <a:effectLst/>
                        </a:rPr>
                        <a:t>57</a:t>
                      </a:r>
                      <a:endParaRPr lang="ja-JP" sz="16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17.2807</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2.82688</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.37443</a:t>
                      </a:r>
                      <a:endParaRPr lang="ja-JP" sz="1400">
                        <a:solidFill>
                          <a:srgbClr val="000000"/>
                        </a:solidFill>
                        <a:effectLst/>
                        <a:latin typeface="MS Gothic" charset="-128"/>
                        <a:cs typeface="MS Gothic" charset="-128"/>
                      </a:endParaRPr>
                    </a:p>
                  </a:txBody>
                  <a:tcPr marL="0" marR="0" marT="0" marB="0"/>
                </a:tc>
              </a:tr>
              <a:tr h="390722">
                <a:tc rowSpan="2">
                  <a:txBody>
                    <a:bodyPr/>
                    <a:lstStyle/>
                    <a:p>
                      <a:pPr marL="38100" marR="38100">
                        <a:lnSpc>
                          <a:spcPts val="1600"/>
                        </a:lnSpc>
                        <a:spcAft>
                          <a:spcPts val="0"/>
                        </a:spcAft>
                      </a:pPr>
                      <a:r>
                        <a:rPr lang="ja-JP" sz="1600" dirty="0">
                          <a:effectLst/>
                        </a:rPr>
                        <a:t>自己満足</a:t>
                      </a:r>
                      <a:endParaRPr lang="ja-JP" sz="1600" dirty="0">
                        <a:solidFill>
                          <a:srgbClr val="000000"/>
                        </a:solidFill>
                        <a:effectLst/>
                        <a:latin typeface="MS Gothic" charset="-128"/>
                        <a:cs typeface="MS Gothic" charset="-128"/>
                      </a:endParaRPr>
                    </a:p>
                  </a:txBody>
                  <a:tcPr marL="0" marR="0" marT="0" marB="0"/>
                </a:tc>
                <a:tc>
                  <a:txBody>
                    <a:bodyPr/>
                    <a:lstStyle/>
                    <a:p>
                      <a:pPr marL="38100" marR="38100">
                        <a:lnSpc>
                          <a:spcPts val="1600"/>
                        </a:lnSpc>
                        <a:spcAft>
                          <a:spcPts val="0"/>
                        </a:spcAft>
                      </a:pPr>
                      <a:r>
                        <a:rPr lang="en-US" sz="1200" dirty="0">
                          <a:effectLst/>
                        </a:rPr>
                        <a:t>A</a:t>
                      </a:r>
                      <a:endParaRPr lang="ja-JP" sz="14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600" dirty="0">
                          <a:effectLst/>
                        </a:rPr>
                        <a:t>44</a:t>
                      </a:r>
                      <a:endParaRPr lang="ja-JP" sz="16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17.2045</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dirty="0">
                          <a:effectLst/>
                        </a:rPr>
                        <a:t>5.22329</a:t>
                      </a:r>
                      <a:endParaRPr lang="ja-JP" sz="14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.78744</a:t>
                      </a:r>
                      <a:endParaRPr lang="ja-JP" sz="1400">
                        <a:solidFill>
                          <a:srgbClr val="000000"/>
                        </a:solidFill>
                        <a:effectLst/>
                        <a:latin typeface="MS Gothic" charset="-128"/>
                        <a:cs typeface="MS Gothic" charset="-128"/>
                      </a:endParaRPr>
                    </a:p>
                  </a:txBody>
                  <a:tcPr marL="0" marR="0" marT="0" marB="0"/>
                </a:tc>
              </a:tr>
              <a:tr h="390722">
                <a:tc vMerge="1">
                  <a:txBody>
                    <a:bodyPr/>
                    <a:lstStyle/>
                    <a:p>
                      <a:endParaRPr kumimoji="1" lang="ja-JP" altLang="en-US"/>
                    </a:p>
                  </a:txBody>
                  <a:tcPr/>
                </a:tc>
                <a:tc>
                  <a:txBody>
                    <a:bodyPr/>
                    <a:lstStyle/>
                    <a:p>
                      <a:pPr marL="38100" marR="38100">
                        <a:lnSpc>
                          <a:spcPts val="1600"/>
                        </a:lnSpc>
                        <a:spcAft>
                          <a:spcPts val="0"/>
                        </a:spcAft>
                      </a:pPr>
                      <a:r>
                        <a:rPr lang="en-US" sz="1200" dirty="0">
                          <a:effectLst/>
                        </a:rPr>
                        <a:t>B</a:t>
                      </a:r>
                      <a:endParaRPr lang="ja-JP" sz="14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600" dirty="0">
                          <a:effectLst/>
                        </a:rPr>
                        <a:t>57</a:t>
                      </a:r>
                      <a:endParaRPr lang="ja-JP" sz="16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16.4035</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4.50737</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.59702</a:t>
                      </a:r>
                      <a:endParaRPr lang="ja-JP" sz="1400">
                        <a:solidFill>
                          <a:srgbClr val="000000"/>
                        </a:solidFill>
                        <a:effectLst/>
                        <a:latin typeface="MS Gothic" charset="-128"/>
                        <a:cs typeface="MS Gothic" charset="-128"/>
                      </a:endParaRPr>
                    </a:p>
                  </a:txBody>
                  <a:tcPr marL="0" marR="0" marT="0" marB="0"/>
                </a:tc>
              </a:tr>
              <a:tr h="390722">
                <a:tc rowSpan="2">
                  <a:txBody>
                    <a:bodyPr/>
                    <a:lstStyle/>
                    <a:p>
                      <a:pPr marL="38100" marR="38100">
                        <a:lnSpc>
                          <a:spcPts val="1600"/>
                        </a:lnSpc>
                        <a:spcAft>
                          <a:spcPts val="0"/>
                        </a:spcAft>
                      </a:pPr>
                      <a:r>
                        <a:rPr lang="ja-JP" sz="1600" dirty="0">
                          <a:effectLst/>
                        </a:rPr>
                        <a:t>フォロワー満足</a:t>
                      </a:r>
                      <a:endParaRPr lang="ja-JP" sz="1600" dirty="0">
                        <a:solidFill>
                          <a:srgbClr val="000000"/>
                        </a:solidFill>
                        <a:effectLst/>
                        <a:latin typeface="MS Gothic" charset="-128"/>
                        <a:cs typeface="MS Gothic" charset="-128"/>
                      </a:endParaRPr>
                    </a:p>
                  </a:txBody>
                  <a:tcPr marL="0" marR="0" marT="0" marB="0"/>
                </a:tc>
                <a:tc>
                  <a:txBody>
                    <a:bodyPr/>
                    <a:lstStyle/>
                    <a:p>
                      <a:pPr marL="38100" marR="38100">
                        <a:lnSpc>
                          <a:spcPts val="1600"/>
                        </a:lnSpc>
                        <a:spcAft>
                          <a:spcPts val="0"/>
                        </a:spcAft>
                      </a:pPr>
                      <a:r>
                        <a:rPr lang="en-US" sz="1200">
                          <a:effectLst/>
                        </a:rPr>
                        <a:t>A</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600" dirty="0">
                          <a:effectLst/>
                        </a:rPr>
                        <a:t>44</a:t>
                      </a:r>
                      <a:endParaRPr lang="ja-JP" sz="16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dirty="0">
                          <a:effectLst/>
                        </a:rPr>
                        <a:t>11.4545</a:t>
                      </a:r>
                      <a:endParaRPr lang="ja-JP" sz="14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4.70257</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.70894</a:t>
                      </a:r>
                      <a:endParaRPr lang="ja-JP" sz="1400">
                        <a:solidFill>
                          <a:srgbClr val="000000"/>
                        </a:solidFill>
                        <a:effectLst/>
                        <a:latin typeface="MS Gothic" charset="-128"/>
                        <a:cs typeface="MS Gothic" charset="-128"/>
                      </a:endParaRPr>
                    </a:p>
                  </a:txBody>
                  <a:tcPr marL="0" marR="0" marT="0" marB="0"/>
                </a:tc>
              </a:tr>
              <a:tr h="390722">
                <a:tc vMerge="1">
                  <a:txBody>
                    <a:bodyPr/>
                    <a:lstStyle/>
                    <a:p>
                      <a:endParaRPr kumimoji="1" lang="ja-JP" altLang="en-US"/>
                    </a:p>
                  </a:txBody>
                  <a:tcPr/>
                </a:tc>
                <a:tc>
                  <a:txBody>
                    <a:bodyPr/>
                    <a:lstStyle/>
                    <a:p>
                      <a:pPr marL="38100" marR="38100">
                        <a:lnSpc>
                          <a:spcPts val="1600"/>
                        </a:lnSpc>
                        <a:spcAft>
                          <a:spcPts val="0"/>
                        </a:spcAft>
                      </a:pPr>
                      <a:r>
                        <a:rPr lang="en-US" sz="1200">
                          <a:effectLst/>
                        </a:rPr>
                        <a:t>B</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600" dirty="0">
                          <a:effectLst/>
                        </a:rPr>
                        <a:t>57</a:t>
                      </a:r>
                      <a:endParaRPr lang="ja-JP" sz="16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dirty="0">
                          <a:effectLst/>
                        </a:rPr>
                        <a:t>9.5614</a:t>
                      </a:r>
                      <a:endParaRPr lang="ja-JP" sz="1400" dirty="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a:effectLst/>
                        </a:rPr>
                        <a:t>4.30124</a:t>
                      </a:r>
                      <a:endParaRPr lang="ja-JP" sz="1400">
                        <a:solidFill>
                          <a:srgbClr val="000000"/>
                        </a:solidFill>
                        <a:effectLst/>
                        <a:latin typeface="MS Gothic" charset="-128"/>
                        <a:cs typeface="MS Gothic" charset="-128"/>
                      </a:endParaRPr>
                    </a:p>
                  </a:txBody>
                  <a:tcPr marL="0" marR="0" marT="0" marB="0"/>
                </a:tc>
                <a:tc>
                  <a:txBody>
                    <a:bodyPr/>
                    <a:lstStyle/>
                    <a:p>
                      <a:pPr marL="38100" marR="38100" algn="r">
                        <a:lnSpc>
                          <a:spcPts val="1600"/>
                        </a:lnSpc>
                        <a:spcAft>
                          <a:spcPts val="0"/>
                        </a:spcAft>
                      </a:pPr>
                      <a:r>
                        <a:rPr lang="en-US" sz="1200" dirty="0">
                          <a:effectLst/>
                        </a:rPr>
                        <a:t>.56971</a:t>
                      </a:r>
                      <a:endParaRPr lang="ja-JP" sz="1400" dirty="0">
                        <a:solidFill>
                          <a:srgbClr val="000000"/>
                        </a:solidFill>
                        <a:effectLst/>
                        <a:latin typeface="MS Gothic" charset="-128"/>
                        <a:cs typeface="MS Gothic" charset="-128"/>
                      </a:endParaRPr>
                    </a:p>
                  </a:txBody>
                  <a:tcPr marL="0" marR="0" marT="0" marB="0"/>
                </a:tc>
              </a:tr>
            </a:tbl>
          </a:graphicData>
        </a:graphic>
      </p:graphicFrame>
      <p:sp>
        <p:nvSpPr>
          <p:cNvPr id="10" name="タイトル 1"/>
          <p:cNvSpPr txBox="1">
            <a:spLocks/>
          </p:cNvSpPr>
          <p:nvPr/>
        </p:nvSpPr>
        <p:spPr bwMode="black">
          <a:xfrm>
            <a:off x="2231135" y="946258"/>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kumimoji="1" sz="2800" kern="1200" cap="all" spc="200" baseline="0">
                <a:solidFill>
                  <a:srgbClr val="262626"/>
                </a:solidFill>
                <a:latin typeface="+mj-lt"/>
                <a:ea typeface="+mj-ea"/>
                <a:cs typeface="+mj-cs"/>
              </a:defRPr>
            </a:lvl1pPr>
          </a:lstStyle>
          <a:p>
            <a:r>
              <a:rPr lang="ja-JP" altLang="en-US" dirty="0" smtClean="0"/>
              <a:t>（仮説１）：検証結果</a:t>
            </a:r>
            <a:endParaRPr lang="ja-JP" altLang="en-US" dirty="0"/>
          </a:p>
        </p:txBody>
      </p:sp>
      <p:sp>
        <p:nvSpPr>
          <p:cNvPr id="5" name="フレーム 4"/>
          <p:cNvSpPr/>
          <p:nvPr/>
        </p:nvSpPr>
        <p:spPr>
          <a:xfrm>
            <a:off x="4841823" y="2863121"/>
            <a:ext cx="1069179" cy="3097635"/>
          </a:xfrm>
          <a:prstGeom prst="frame">
            <a:avLst>
              <a:gd name="adj1" fmla="val 5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solidFill>
                <a:schemeClr val="tx1"/>
              </a:solidFill>
            </a:endParaRPr>
          </a:p>
        </p:txBody>
      </p:sp>
    </p:spTree>
    <p:extLst>
      <p:ext uri="{BB962C8B-B14F-4D97-AF65-F5344CB8AC3E}">
        <p14:creationId xmlns:p14="http://schemas.microsoft.com/office/powerpoint/2010/main" val="18075953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257847"/>
            <a:ext cx="7729728" cy="1188720"/>
          </a:xfrm>
        </p:spPr>
        <p:txBody>
          <a:bodyPr/>
          <a:lstStyle/>
          <a:p>
            <a:r>
              <a:rPr kumimoji="1" lang="ja-JP" altLang="en-US" dirty="0" smtClean="0"/>
              <a:t>（仮説１）：検証結果</a:t>
            </a:r>
            <a:endParaRPr kumimoji="1" lang="ja-JP" altLang="en-US" dirty="0"/>
          </a:p>
        </p:txBody>
      </p:sp>
      <p:graphicFrame>
        <p:nvGraphicFramePr>
          <p:cNvPr id="4" name="表 3"/>
          <p:cNvGraphicFramePr>
            <a:graphicFrameLocks noGrp="1"/>
          </p:cNvGraphicFramePr>
          <p:nvPr>
            <p:extLst/>
          </p:nvPr>
        </p:nvGraphicFramePr>
        <p:xfrm>
          <a:off x="230015" y="1824083"/>
          <a:ext cx="7956640" cy="4629914"/>
        </p:xfrm>
        <a:graphic>
          <a:graphicData uri="http://schemas.openxmlformats.org/drawingml/2006/table">
            <a:tbl>
              <a:tblPr>
                <a:tableStyleId>{5C22544A-7EE6-4342-B048-85BDC9FD1C3A}</a:tableStyleId>
              </a:tblPr>
              <a:tblGrid>
                <a:gridCol w="975576"/>
                <a:gridCol w="975576"/>
                <a:gridCol w="737516"/>
                <a:gridCol w="737516"/>
                <a:gridCol w="514127"/>
                <a:gridCol w="737516"/>
                <a:gridCol w="737516"/>
                <a:gridCol w="698840"/>
                <a:gridCol w="698840"/>
                <a:gridCol w="598815"/>
                <a:gridCol w="544802"/>
              </a:tblGrid>
              <a:tr h="327081">
                <a:tc gridSpan="11">
                  <a:txBody>
                    <a:bodyPr/>
                    <a:lstStyle/>
                    <a:p>
                      <a:pPr marL="38100" marR="38100" algn="ctr">
                        <a:lnSpc>
                          <a:spcPts val="1600"/>
                        </a:lnSpc>
                        <a:spcAft>
                          <a:spcPts val="0"/>
                        </a:spcAft>
                      </a:pPr>
                      <a:r>
                        <a:rPr lang="ja-JP" sz="1600" dirty="0">
                          <a:effectLst/>
                          <a:latin typeface="+mj-ea"/>
                          <a:ea typeface="+mj-ea"/>
                        </a:rPr>
                        <a:t>独立サンプルの検定</a:t>
                      </a:r>
                      <a:endParaRPr lang="ja-JP" sz="1600" dirty="0">
                        <a:solidFill>
                          <a:srgbClr val="000000"/>
                        </a:solidFill>
                        <a:effectLst/>
                        <a:latin typeface="+mj-ea"/>
                        <a:ea typeface="+mj-ea"/>
                        <a:cs typeface="MS Gothic" charset="-128"/>
                      </a:endParaRPr>
                    </a:p>
                  </a:txBody>
                  <a:tcPr marL="0" marR="0"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654164">
                <a:tc rowSpan="3" gridSpan="2">
                  <a:txBody>
                    <a:bodyPr/>
                    <a:lstStyle/>
                    <a:p>
                      <a:pPr>
                        <a:spcAft>
                          <a:spcPts val="0"/>
                        </a:spcAft>
                      </a:pPr>
                      <a:r>
                        <a:rPr lang="en-US" sz="1200" dirty="0">
                          <a:effectLst/>
                          <a:latin typeface="+mj-ea"/>
                          <a:ea typeface="+mj-ea"/>
                        </a:rPr>
                        <a:t> </a:t>
                      </a:r>
                      <a:endParaRPr lang="ja-JP" sz="1400" dirty="0">
                        <a:solidFill>
                          <a:srgbClr val="000000"/>
                        </a:solidFill>
                        <a:effectLst/>
                        <a:latin typeface="+mj-ea"/>
                        <a:ea typeface="+mj-ea"/>
                        <a:cs typeface="MS Gothic" charset="-128"/>
                      </a:endParaRPr>
                    </a:p>
                  </a:txBody>
                  <a:tcPr marL="0" marR="0" marT="0" marB="0" anchor="b"/>
                </a:tc>
                <a:tc rowSpan="3" hMerge="1">
                  <a:txBody>
                    <a:bodyPr/>
                    <a:lstStyle/>
                    <a:p>
                      <a:endParaRPr kumimoji="1" lang="ja-JP" altLang="en-US"/>
                    </a:p>
                  </a:txBody>
                  <a:tcPr/>
                </a:tc>
                <a:tc gridSpan="2">
                  <a:txBody>
                    <a:bodyPr/>
                    <a:lstStyle/>
                    <a:p>
                      <a:pPr marL="38100" marR="38100" algn="ctr">
                        <a:lnSpc>
                          <a:spcPts val="1600"/>
                        </a:lnSpc>
                        <a:spcAft>
                          <a:spcPts val="0"/>
                        </a:spcAft>
                      </a:pPr>
                      <a:r>
                        <a:rPr lang="ja-JP" sz="1400" dirty="0">
                          <a:effectLst/>
                          <a:latin typeface="+mj-ea"/>
                          <a:ea typeface="+mj-ea"/>
                        </a:rPr>
                        <a:t>等分散性のための</a:t>
                      </a:r>
                      <a:r>
                        <a:rPr lang="en-US" sz="1400" dirty="0">
                          <a:effectLst/>
                          <a:latin typeface="+mj-ea"/>
                          <a:ea typeface="+mj-ea"/>
                        </a:rPr>
                        <a:t> </a:t>
                      </a:r>
                      <a:r>
                        <a:rPr lang="en-US" sz="1400" dirty="0" err="1">
                          <a:effectLst/>
                          <a:latin typeface="+mj-ea"/>
                          <a:ea typeface="+mj-ea"/>
                        </a:rPr>
                        <a:t>Levene</a:t>
                      </a:r>
                      <a:r>
                        <a:rPr lang="en-US" sz="1400" dirty="0">
                          <a:effectLst/>
                          <a:latin typeface="+mj-ea"/>
                          <a:ea typeface="+mj-ea"/>
                        </a:rPr>
                        <a:t> </a:t>
                      </a:r>
                      <a:r>
                        <a:rPr lang="ja-JP" sz="1400" dirty="0">
                          <a:effectLst/>
                          <a:latin typeface="+mj-ea"/>
                          <a:ea typeface="+mj-ea"/>
                        </a:rPr>
                        <a:t>の検定</a:t>
                      </a:r>
                      <a:endParaRPr lang="ja-JP" sz="1400" dirty="0">
                        <a:solidFill>
                          <a:srgbClr val="000000"/>
                        </a:solidFill>
                        <a:effectLst/>
                        <a:latin typeface="+mj-ea"/>
                        <a:ea typeface="+mj-ea"/>
                        <a:cs typeface="MS Gothic" charset="-128"/>
                      </a:endParaRPr>
                    </a:p>
                  </a:txBody>
                  <a:tcPr marL="0" marR="0" marT="0" marB="0" anchor="b"/>
                </a:tc>
                <a:tc hMerge="1">
                  <a:txBody>
                    <a:bodyPr/>
                    <a:lstStyle/>
                    <a:p>
                      <a:endParaRPr kumimoji="1" lang="ja-JP" altLang="en-US"/>
                    </a:p>
                  </a:txBody>
                  <a:tcPr/>
                </a:tc>
                <a:tc gridSpan="7">
                  <a:txBody>
                    <a:bodyPr/>
                    <a:lstStyle/>
                    <a:p>
                      <a:pPr marL="38100" marR="38100" algn="ctr">
                        <a:lnSpc>
                          <a:spcPts val="1600"/>
                        </a:lnSpc>
                        <a:spcAft>
                          <a:spcPts val="0"/>
                        </a:spcAft>
                      </a:pPr>
                      <a:r>
                        <a:rPr lang="en-US" sz="1400" dirty="0">
                          <a:effectLst/>
                          <a:latin typeface="+mj-ea"/>
                          <a:ea typeface="+mj-ea"/>
                        </a:rPr>
                        <a:t>2 </a:t>
                      </a:r>
                      <a:r>
                        <a:rPr lang="ja-JP" sz="1400" dirty="0">
                          <a:effectLst/>
                          <a:latin typeface="+mj-ea"/>
                          <a:ea typeface="+mj-ea"/>
                        </a:rPr>
                        <a:t>つの母平均の差の検定</a:t>
                      </a:r>
                      <a:endParaRPr lang="ja-JP" sz="1400" dirty="0">
                        <a:solidFill>
                          <a:srgbClr val="000000"/>
                        </a:solidFill>
                        <a:effectLst/>
                        <a:latin typeface="+mj-ea"/>
                        <a:ea typeface="+mj-ea"/>
                        <a:cs typeface="MS Gothic" charset="-128"/>
                      </a:endParaRPr>
                    </a:p>
                  </a:txBody>
                  <a:tcPr marL="0" marR="0" marT="0" marB="0" anchor="b"/>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27081">
                <a:tc gridSpan="2" vMerge="1">
                  <a:txBody>
                    <a:bodyPr/>
                    <a:lstStyle/>
                    <a:p>
                      <a:endParaRPr kumimoji="1" lang="ja-JP" altLang="en-US"/>
                    </a:p>
                  </a:txBody>
                  <a:tcPr/>
                </a:tc>
                <a:tc hMerge="1" vMerge="1">
                  <a:txBody>
                    <a:bodyPr/>
                    <a:lstStyle/>
                    <a:p>
                      <a:endParaRPr kumimoji="1" lang="ja-JP" altLang="en-US"/>
                    </a:p>
                  </a:txBody>
                  <a:tcPr/>
                </a:tc>
                <a:tc rowSpan="2">
                  <a:txBody>
                    <a:bodyPr/>
                    <a:lstStyle/>
                    <a:p>
                      <a:pPr marL="38100" marR="38100" algn="ctr">
                        <a:lnSpc>
                          <a:spcPts val="1600"/>
                        </a:lnSpc>
                        <a:spcAft>
                          <a:spcPts val="0"/>
                        </a:spcAft>
                      </a:pPr>
                      <a:r>
                        <a:rPr lang="en-US" sz="700">
                          <a:effectLst/>
                          <a:latin typeface="+mj-ea"/>
                          <a:ea typeface="+mj-ea"/>
                        </a:rPr>
                        <a:t>F </a:t>
                      </a:r>
                      <a:r>
                        <a:rPr lang="ja-JP" sz="700">
                          <a:effectLst/>
                          <a:latin typeface="+mj-ea"/>
                          <a:ea typeface="+mj-ea"/>
                        </a:rPr>
                        <a:t>値</a:t>
                      </a:r>
                      <a:endParaRPr lang="ja-JP" sz="1400">
                        <a:solidFill>
                          <a:srgbClr val="000000"/>
                        </a:solidFill>
                        <a:effectLst/>
                        <a:latin typeface="+mj-ea"/>
                        <a:ea typeface="+mj-ea"/>
                        <a:cs typeface="MS Gothic" charset="-128"/>
                      </a:endParaRPr>
                    </a:p>
                  </a:txBody>
                  <a:tcPr marL="0" marR="0" marT="0" marB="0" anchor="b"/>
                </a:tc>
                <a:tc rowSpan="2">
                  <a:txBody>
                    <a:bodyPr/>
                    <a:lstStyle/>
                    <a:p>
                      <a:pPr marL="38100" marR="38100" algn="ctr">
                        <a:lnSpc>
                          <a:spcPts val="1600"/>
                        </a:lnSpc>
                        <a:spcAft>
                          <a:spcPts val="0"/>
                        </a:spcAft>
                      </a:pPr>
                      <a:r>
                        <a:rPr lang="ja-JP" sz="700" dirty="0">
                          <a:effectLst/>
                          <a:latin typeface="+mj-ea"/>
                          <a:ea typeface="+mj-ea"/>
                        </a:rPr>
                        <a:t>有意確率</a:t>
                      </a:r>
                      <a:endParaRPr lang="ja-JP" sz="1400" dirty="0">
                        <a:solidFill>
                          <a:srgbClr val="000000"/>
                        </a:solidFill>
                        <a:effectLst/>
                        <a:latin typeface="+mj-ea"/>
                        <a:ea typeface="+mj-ea"/>
                        <a:cs typeface="MS Gothic" charset="-128"/>
                      </a:endParaRPr>
                    </a:p>
                  </a:txBody>
                  <a:tcPr marL="0" marR="0" marT="0" marB="0" anchor="b"/>
                </a:tc>
                <a:tc rowSpan="2">
                  <a:txBody>
                    <a:bodyPr/>
                    <a:lstStyle/>
                    <a:p>
                      <a:pPr marL="38100" marR="38100" algn="ctr">
                        <a:lnSpc>
                          <a:spcPts val="1600"/>
                        </a:lnSpc>
                        <a:spcAft>
                          <a:spcPts val="0"/>
                        </a:spcAft>
                      </a:pPr>
                      <a:r>
                        <a:rPr lang="en-US" sz="700">
                          <a:effectLst/>
                          <a:latin typeface="+mj-ea"/>
                          <a:ea typeface="+mj-ea"/>
                        </a:rPr>
                        <a:t>t </a:t>
                      </a:r>
                      <a:r>
                        <a:rPr lang="ja-JP" sz="700">
                          <a:effectLst/>
                          <a:latin typeface="+mj-ea"/>
                          <a:ea typeface="+mj-ea"/>
                        </a:rPr>
                        <a:t>値</a:t>
                      </a:r>
                      <a:endParaRPr lang="ja-JP" sz="1400">
                        <a:solidFill>
                          <a:srgbClr val="000000"/>
                        </a:solidFill>
                        <a:effectLst/>
                        <a:latin typeface="+mj-ea"/>
                        <a:ea typeface="+mj-ea"/>
                        <a:cs typeface="MS Gothic" charset="-128"/>
                      </a:endParaRPr>
                    </a:p>
                  </a:txBody>
                  <a:tcPr marL="0" marR="0" marT="0" marB="0" anchor="b"/>
                </a:tc>
                <a:tc rowSpan="2">
                  <a:txBody>
                    <a:bodyPr/>
                    <a:lstStyle/>
                    <a:p>
                      <a:pPr marL="38100" marR="38100" algn="ctr">
                        <a:lnSpc>
                          <a:spcPts val="1600"/>
                        </a:lnSpc>
                        <a:spcAft>
                          <a:spcPts val="0"/>
                        </a:spcAft>
                      </a:pPr>
                      <a:r>
                        <a:rPr lang="ja-JP" sz="700">
                          <a:effectLst/>
                          <a:latin typeface="+mj-ea"/>
                          <a:ea typeface="+mj-ea"/>
                        </a:rPr>
                        <a:t>自由度</a:t>
                      </a:r>
                      <a:endParaRPr lang="ja-JP" sz="1400">
                        <a:solidFill>
                          <a:srgbClr val="000000"/>
                        </a:solidFill>
                        <a:effectLst/>
                        <a:latin typeface="+mj-ea"/>
                        <a:ea typeface="+mj-ea"/>
                        <a:cs typeface="MS Gothic" charset="-128"/>
                      </a:endParaRPr>
                    </a:p>
                  </a:txBody>
                  <a:tcPr marL="0" marR="0" marT="0" marB="0" anchor="b"/>
                </a:tc>
                <a:tc rowSpan="2">
                  <a:txBody>
                    <a:bodyPr/>
                    <a:lstStyle/>
                    <a:p>
                      <a:pPr marL="38100" marR="38100" algn="ctr">
                        <a:lnSpc>
                          <a:spcPts val="1600"/>
                        </a:lnSpc>
                        <a:spcAft>
                          <a:spcPts val="0"/>
                        </a:spcAft>
                      </a:pPr>
                      <a:r>
                        <a:rPr lang="ja-JP" sz="700">
                          <a:effectLst/>
                          <a:latin typeface="+mj-ea"/>
                          <a:ea typeface="+mj-ea"/>
                        </a:rPr>
                        <a:t>有意確率</a:t>
                      </a:r>
                      <a:r>
                        <a:rPr lang="en-US" sz="700">
                          <a:effectLst/>
                          <a:latin typeface="+mj-ea"/>
                          <a:ea typeface="+mj-ea"/>
                        </a:rPr>
                        <a:t> (</a:t>
                      </a:r>
                      <a:r>
                        <a:rPr lang="ja-JP" sz="700">
                          <a:effectLst/>
                          <a:latin typeface="+mj-ea"/>
                          <a:ea typeface="+mj-ea"/>
                        </a:rPr>
                        <a:t>両側</a:t>
                      </a:r>
                      <a:r>
                        <a:rPr lang="en-US" sz="700">
                          <a:effectLst/>
                          <a:latin typeface="+mj-ea"/>
                          <a:ea typeface="+mj-ea"/>
                        </a:rPr>
                        <a:t>)</a:t>
                      </a:r>
                      <a:endParaRPr lang="ja-JP" sz="1400">
                        <a:solidFill>
                          <a:srgbClr val="000000"/>
                        </a:solidFill>
                        <a:effectLst/>
                        <a:latin typeface="+mj-ea"/>
                        <a:ea typeface="+mj-ea"/>
                        <a:cs typeface="MS Gothic" charset="-128"/>
                      </a:endParaRPr>
                    </a:p>
                  </a:txBody>
                  <a:tcPr marL="0" marR="0" marT="0" marB="0" anchor="b"/>
                </a:tc>
                <a:tc rowSpan="2">
                  <a:txBody>
                    <a:bodyPr/>
                    <a:lstStyle/>
                    <a:p>
                      <a:pPr marL="38100" marR="38100" algn="ctr">
                        <a:lnSpc>
                          <a:spcPts val="1600"/>
                        </a:lnSpc>
                        <a:spcAft>
                          <a:spcPts val="0"/>
                        </a:spcAft>
                      </a:pPr>
                      <a:r>
                        <a:rPr lang="ja-JP" sz="700" dirty="0">
                          <a:effectLst/>
                          <a:latin typeface="+mj-ea"/>
                          <a:ea typeface="+mj-ea"/>
                        </a:rPr>
                        <a:t>平均値の差</a:t>
                      </a:r>
                      <a:endParaRPr lang="ja-JP" sz="1400" dirty="0">
                        <a:solidFill>
                          <a:srgbClr val="000000"/>
                        </a:solidFill>
                        <a:effectLst/>
                        <a:latin typeface="+mj-ea"/>
                        <a:ea typeface="+mj-ea"/>
                        <a:cs typeface="MS Gothic" charset="-128"/>
                      </a:endParaRPr>
                    </a:p>
                  </a:txBody>
                  <a:tcPr marL="0" marR="0" marT="0" marB="0" anchor="b"/>
                </a:tc>
                <a:tc rowSpan="2">
                  <a:txBody>
                    <a:bodyPr/>
                    <a:lstStyle/>
                    <a:p>
                      <a:pPr marL="38100" marR="38100" algn="ctr">
                        <a:lnSpc>
                          <a:spcPts val="1600"/>
                        </a:lnSpc>
                        <a:spcAft>
                          <a:spcPts val="0"/>
                        </a:spcAft>
                      </a:pPr>
                      <a:r>
                        <a:rPr lang="ja-JP" sz="700">
                          <a:effectLst/>
                          <a:latin typeface="+mj-ea"/>
                          <a:ea typeface="+mj-ea"/>
                        </a:rPr>
                        <a:t>差の標準誤差</a:t>
                      </a:r>
                      <a:endParaRPr lang="ja-JP" sz="1400">
                        <a:solidFill>
                          <a:srgbClr val="000000"/>
                        </a:solidFill>
                        <a:effectLst/>
                        <a:latin typeface="+mj-ea"/>
                        <a:ea typeface="+mj-ea"/>
                        <a:cs typeface="MS Gothic" charset="-128"/>
                      </a:endParaRPr>
                    </a:p>
                  </a:txBody>
                  <a:tcPr marL="0" marR="0" marT="0" marB="0" anchor="b"/>
                </a:tc>
                <a:tc gridSpan="2">
                  <a:txBody>
                    <a:bodyPr/>
                    <a:lstStyle/>
                    <a:p>
                      <a:pPr marL="38100" marR="38100" algn="ctr">
                        <a:lnSpc>
                          <a:spcPts val="1600"/>
                        </a:lnSpc>
                        <a:spcAft>
                          <a:spcPts val="0"/>
                        </a:spcAft>
                      </a:pPr>
                      <a:r>
                        <a:rPr lang="ja-JP" sz="700">
                          <a:effectLst/>
                          <a:latin typeface="+mj-ea"/>
                          <a:ea typeface="+mj-ea"/>
                        </a:rPr>
                        <a:t>差の</a:t>
                      </a:r>
                      <a:r>
                        <a:rPr lang="en-US" sz="700">
                          <a:effectLst/>
                          <a:latin typeface="+mj-ea"/>
                          <a:ea typeface="+mj-ea"/>
                        </a:rPr>
                        <a:t> 95% </a:t>
                      </a:r>
                      <a:r>
                        <a:rPr lang="ja-JP" sz="700">
                          <a:effectLst/>
                          <a:latin typeface="+mj-ea"/>
                          <a:ea typeface="+mj-ea"/>
                        </a:rPr>
                        <a:t>信頼区間</a:t>
                      </a:r>
                      <a:endParaRPr lang="ja-JP" sz="1400">
                        <a:solidFill>
                          <a:srgbClr val="000000"/>
                        </a:solidFill>
                        <a:effectLst/>
                        <a:latin typeface="+mj-ea"/>
                        <a:ea typeface="+mj-ea"/>
                        <a:cs typeface="MS Gothic" charset="-128"/>
                      </a:endParaRPr>
                    </a:p>
                  </a:txBody>
                  <a:tcPr marL="0" marR="0" marT="0" marB="0" anchor="b"/>
                </a:tc>
                <a:tc hMerge="1">
                  <a:txBody>
                    <a:bodyPr/>
                    <a:lstStyle/>
                    <a:p>
                      <a:endParaRPr kumimoji="1" lang="ja-JP" altLang="en-US"/>
                    </a:p>
                  </a:txBody>
                  <a:tcPr/>
                </a:tc>
              </a:tr>
              <a:tr h="327081">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marL="38100" marR="38100" algn="ctr">
                        <a:lnSpc>
                          <a:spcPts val="1600"/>
                        </a:lnSpc>
                        <a:spcAft>
                          <a:spcPts val="0"/>
                        </a:spcAft>
                      </a:pPr>
                      <a:r>
                        <a:rPr lang="ja-JP" sz="700">
                          <a:effectLst/>
                          <a:latin typeface="+mj-ea"/>
                          <a:ea typeface="+mj-ea"/>
                        </a:rPr>
                        <a:t>下限</a:t>
                      </a:r>
                      <a:endParaRPr lang="ja-JP" sz="1400">
                        <a:solidFill>
                          <a:srgbClr val="000000"/>
                        </a:solidFill>
                        <a:effectLst/>
                        <a:latin typeface="+mj-ea"/>
                        <a:ea typeface="+mj-ea"/>
                        <a:cs typeface="MS Gothic" charset="-128"/>
                      </a:endParaRPr>
                    </a:p>
                  </a:txBody>
                  <a:tcPr marL="0" marR="0" marT="0" marB="0" anchor="b"/>
                </a:tc>
                <a:tc>
                  <a:txBody>
                    <a:bodyPr/>
                    <a:lstStyle/>
                    <a:p>
                      <a:pPr marL="38100" marR="38100" algn="ctr">
                        <a:lnSpc>
                          <a:spcPts val="1600"/>
                        </a:lnSpc>
                        <a:spcAft>
                          <a:spcPts val="0"/>
                        </a:spcAft>
                      </a:pPr>
                      <a:r>
                        <a:rPr lang="ja-JP" sz="700">
                          <a:effectLst/>
                          <a:latin typeface="+mj-ea"/>
                          <a:ea typeface="+mj-ea"/>
                        </a:rPr>
                        <a:t>上限</a:t>
                      </a:r>
                      <a:endParaRPr lang="ja-JP" sz="1400">
                        <a:solidFill>
                          <a:srgbClr val="000000"/>
                        </a:solidFill>
                        <a:effectLst/>
                        <a:latin typeface="+mj-ea"/>
                        <a:ea typeface="+mj-ea"/>
                        <a:cs typeface="MS Gothic" charset="-128"/>
                      </a:endParaRPr>
                    </a:p>
                  </a:txBody>
                  <a:tcPr marL="0" marR="0" marT="0" marB="0" anchor="b"/>
                </a:tc>
              </a:tr>
              <a:tr h="327081">
                <a:tc rowSpan="2">
                  <a:txBody>
                    <a:bodyPr/>
                    <a:lstStyle/>
                    <a:p>
                      <a:pPr marL="38100" marR="38100">
                        <a:lnSpc>
                          <a:spcPts val="1600"/>
                        </a:lnSpc>
                        <a:spcAft>
                          <a:spcPts val="0"/>
                        </a:spcAft>
                      </a:pPr>
                      <a:r>
                        <a:rPr lang="en-US" sz="1600" dirty="0">
                          <a:effectLst/>
                          <a:latin typeface="+mj-ea"/>
                          <a:ea typeface="+mj-ea"/>
                        </a:rPr>
                        <a:t>A</a:t>
                      </a:r>
                      <a:r>
                        <a:rPr lang="ja-JP" sz="1600" dirty="0">
                          <a:effectLst/>
                          <a:latin typeface="+mj-ea"/>
                          <a:ea typeface="+mj-ea"/>
                        </a:rPr>
                        <a:t>満足</a:t>
                      </a:r>
                      <a:endParaRPr lang="ja-JP" sz="1600" dirty="0">
                        <a:solidFill>
                          <a:srgbClr val="000000"/>
                        </a:solidFill>
                        <a:effectLst/>
                        <a:latin typeface="+mj-ea"/>
                        <a:ea typeface="+mj-ea"/>
                        <a:cs typeface="MS Gothic" charset="-128"/>
                      </a:endParaRPr>
                    </a:p>
                  </a:txBody>
                  <a:tcPr marL="0" marR="0" marT="0" marB="0"/>
                </a:tc>
                <a:tc>
                  <a:txBody>
                    <a:bodyPr/>
                    <a:lstStyle/>
                    <a:p>
                      <a:pPr marL="38100" marR="38100">
                        <a:lnSpc>
                          <a:spcPts val="1600"/>
                        </a:lnSpc>
                        <a:spcAft>
                          <a:spcPts val="0"/>
                        </a:spcAft>
                      </a:pPr>
                      <a:r>
                        <a:rPr lang="ja-JP" sz="700">
                          <a:effectLst/>
                          <a:latin typeface="+mj-ea"/>
                          <a:ea typeface="+mj-ea"/>
                        </a:rPr>
                        <a:t>等分散を仮定する</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4.671</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1050" dirty="0">
                          <a:effectLst/>
                          <a:latin typeface="+mj-ea"/>
                          <a:ea typeface="+mj-ea"/>
                        </a:rPr>
                        <a:t>.033</a:t>
                      </a:r>
                      <a:endParaRPr lang="ja-JP" sz="105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-.740</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99</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.461</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-.48525</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.65561</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-1.78613</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.81563</a:t>
                      </a:r>
                      <a:endParaRPr lang="ja-JP" sz="1400">
                        <a:solidFill>
                          <a:srgbClr val="000000"/>
                        </a:solidFill>
                        <a:effectLst/>
                        <a:latin typeface="+mj-ea"/>
                        <a:ea typeface="+mj-ea"/>
                        <a:cs typeface="MS Gothic" charset="-128"/>
                      </a:endParaRPr>
                    </a:p>
                  </a:txBody>
                  <a:tcPr marL="0" marR="0" marT="0" marB="0"/>
                </a:tc>
              </a:tr>
              <a:tr h="654164">
                <a:tc vMerge="1">
                  <a:txBody>
                    <a:bodyPr/>
                    <a:lstStyle/>
                    <a:p>
                      <a:endParaRPr kumimoji="1" lang="ja-JP" altLang="en-US"/>
                    </a:p>
                  </a:txBody>
                  <a:tcPr/>
                </a:tc>
                <a:tc>
                  <a:txBody>
                    <a:bodyPr/>
                    <a:lstStyle/>
                    <a:p>
                      <a:pPr marL="38100" marR="38100">
                        <a:lnSpc>
                          <a:spcPts val="1600"/>
                        </a:lnSpc>
                        <a:spcAft>
                          <a:spcPts val="0"/>
                        </a:spcAft>
                      </a:pPr>
                      <a:r>
                        <a:rPr lang="ja-JP" sz="700">
                          <a:effectLst/>
                          <a:latin typeface="+mj-ea"/>
                          <a:ea typeface="+mj-ea"/>
                        </a:rPr>
                        <a:t>等分散を仮定しない</a:t>
                      </a:r>
                      <a:endParaRPr lang="ja-JP" sz="1400">
                        <a:solidFill>
                          <a:srgbClr val="000000"/>
                        </a:solidFill>
                        <a:effectLst/>
                        <a:latin typeface="+mj-ea"/>
                        <a:ea typeface="+mj-ea"/>
                        <a:cs typeface="MS Gothic" charset="-128"/>
                      </a:endParaRPr>
                    </a:p>
                  </a:txBody>
                  <a:tcPr marL="0" marR="0" marT="0" marB="0"/>
                </a:tc>
                <a:tc>
                  <a:txBody>
                    <a:bodyPr/>
                    <a:lstStyle/>
                    <a:p>
                      <a:pPr>
                        <a:spcAft>
                          <a:spcPts val="0"/>
                        </a:spcAft>
                      </a:pPr>
                      <a:r>
                        <a:rPr lang="en-US" sz="1200" dirty="0">
                          <a:effectLst/>
                          <a:latin typeface="+mj-ea"/>
                          <a:ea typeface="+mj-ea"/>
                        </a:rPr>
                        <a:t> </a:t>
                      </a:r>
                      <a:endParaRPr lang="ja-JP" sz="1400" dirty="0">
                        <a:solidFill>
                          <a:srgbClr val="000000"/>
                        </a:solidFill>
                        <a:effectLst/>
                        <a:latin typeface="+mj-ea"/>
                        <a:ea typeface="+mj-ea"/>
                        <a:cs typeface="MS Gothic" charset="-128"/>
                      </a:endParaRPr>
                    </a:p>
                  </a:txBody>
                  <a:tcPr marL="0" marR="0" marT="0" marB="0" anchor="ctr"/>
                </a:tc>
                <a:tc>
                  <a:txBody>
                    <a:bodyPr/>
                    <a:lstStyle/>
                    <a:p>
                      <a:pPr>
                        <a:spcAft>
                          <a:spcPts val="0"/>
                        </a:spcAft>
                      </a:pPr>
                      <a:r>
                        <a:rPr lang="en-US" sz="1200" dirty="0">
                          <a:effectLst/>
                          <a:latin typeface="+mj-ea"/>
                          <a:ea typeface="+mj-ea"/>
                        </a:rPr>
                        <a:t> </a:t>
                      </a:r>
                      <a:endParaRPr lang="ja-JP" sz="1400" dirty="0">
                        <a:solidFill>
                          <a:srgbClr val="000000"/>
                        </a:solidFill>
                        <a:effectLst/>
                        <a:latin typeface="+mj-ea"/>
                        <a:ea typeface="+mj-ea"/>
                        <a:cs typeface="MS Gothic" charset="-128"/>
                      </a:endParaRPr>
                    </a:p>
                  </a:txBody>
                  <a:tcPr marL="0" marR="0" marT="0" marB="0" anchor="ctr"/>
                </a:tc>
                <a:tc>
                  <a:txBody>
                    <a:bodyPr/>
                    <a:lstStyle/>
                    <a:p>
                      <a:pPr marL="38100" marR="38100" algn="r">
                        <a:lnSpc>
                          <a:spcPts val="1600"/>
                        </a:lnSpc>
                        <a:spcAft>
                          <a:spcPts val="0"/>
                        </a:spcAft>
                      </a:pPr>
                      <a:r>
                        <a:rPr lang="en-US" sz="700" dirty="0">
                          <a:effectLst/>
                          <a:latin typeface="+mj-ea"/>
                          <a:ea typeface="+mj-ea"/>
                        </a:rPr>
                        <a:t>-.714</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77.341</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1050" dirty="0">
                          <a:effectLst/>
                          <a:latin typeface="+mj-ea"/>
                          <a:ea typeface="+mj-ea"/>
                        </a:rPr>
                        <a:t>.</a:t>
                      </a:r>
                      <a:r>
                        <a:rPr lang="en-US" sz="1600" dirty="0">
                          <a:effectLst/>
                          <a:latin typeface="+mj-ea"/>
                          <a:ea typeface="+mj-ea"/>
                        </a:rPr>
                        <a:t>478</a:t>
                      </a:r>
                      <a:endParaRPr lang="ja-JP" sz="16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-.48525</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.67983</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-1.83886</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.86836</a:t>
                      </a:r>
                      <a:endParaRPr lang="ja-JP" sz="1400">
                        <a:solidFill>
                          <a:srgbClr val="000000"/>
                        </a:solidFill>
                        <a:effectLst/>
                        <a:latin typeface="+mj-ea"/>
                        <a:ea typeface="+mj-ea"/>
                        <a:cs typeface="MS Gothic" charset="-128"/>
                      </a:endParaRPr>
                    </a:p>
                  </a:txBody>
                  <a:tcPr marL="0" marR="0" marT="0" marB="0"/>
                </a:tc>
              </a:tr>
              <a:tr h="327081">
                <a:tc rowSpan="2">
                  <a:txBody>
                    <a:bodyPr/>
                    <a:lstStyle/>
                    <a:p>
                      <a:pPr marL="38100" marR="38100">
                        <a:lnSpc>
                          <a:spcPts val="1600"/>
                        </a:lnSpc>
                        <a:spcAft>
                          <a:spcPts val="0"/>
                        </a:spcAft>
                      </a:pPr>
                      <a:r>
                        <a:rPr lang="ja-JP" sz="1600" dirty="0">
                          <a:effectLst/>
                          <a:latin typeface="+mj-ea"/>
                          <a:ea typeface="+mj-ea"/>
                        </a:rPr>
                        <a:t>自己満足</a:t>
                      </a:r>
                      <a:endParaRPr lang="ja-JP" sz="1600" dirty="0">
                        <a:solidFill>
                          <a:srgbClr val="000000"/>
                        </a:solidFill>
                        <a:effectLst/>
                        <a:latin typeface="+mj-ea"/>
                        <a:ea typeface="+mj-ea"/>
                        <a:cs typeface="MS Gothic" charset="-128"/>
                      </a:endParaRPr>
                    </a:p>
                  </a:txBody>
                  <a:tcPr marL="0" marR="0" marT="0" marB="0"/>
                </a:tc>
                <a:tc>
                  <a:txBody>
                    <a:bodyPr/>
                    <a:lstStyle/>
                    <a:p>
                      <a:pPr marL="38100" marR="38100">
                        <a:lnSpc>
                          <a:spcPts val="1600"/>
                        </a:lnSpc>
                        <a:spcAft>
                          <a:spcPts val="0"/>
                        </a:spcAft>
                      </a:pPr>
                      <a:r>
                        <a:rPr lang="ja-JP" sz="700">
                          <a:effectLst/>
                          <a:latin typeface="+mj-ea"/>
                          <a:ea typeface="+mj-ea"/>
                        </a:rPr>
                        <a:t>等分散を仮定する</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1.182</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1050" dirty="0">
                          <a:effectLst/>
                          <a:latin typeface="+mj-ea"/>
                          <a:ea typeface="+mj-ea"/>
                        </a:rPr>
                        <a:t>.280</a:t>
                      </a:r>
                      <a:endParaRPr lang="ja-JP" sz="105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.826</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99</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1600" dirty="0">
                          <a:effectLst/>
                          <a:latin typeface="+mj-ea"/>
                          <a:ea typeface="+mj-ea"/>
                        </a:rPr>
                        <a:t>.411</a:t>
                      </a:r>
                      <a:endParaRPr lang="ja-JP" sz="16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.80104</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.96954</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-1.12275</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2.72482</a:t>
                      </a:r>
                      <a:endParaRPr lang="ja-JP" sz="1400">
                        <a:solidFill>
                          <a:srgbClr val="000000"/>
                        </a:solidFill>
                        <a:effectLst/>
                        <a:latin typeface="+mj-ea"/>
                        <a:ea typeface="+mj-ea"/>
                        <a:cs typeface="MS Gothic" charset="-128"/>
                      </a:endParaRPr>
                    </a:p>
                  </a:txBody>
                  <a:tcPr marL="0" marR="0" marT="0" marB="0"/>
                </a:tc>
              </a:tr>
              <a:tr h="704936">
                <a:tc vMerge="1">
                  <a:txBody>
                    <a:bodyPr/>
                    <a:lstStyle/>
                    <a:p>
                      <a:endParaRPr kumimoji="1" lang="ja-JP" altLang="en-US"/>
                    </a:p>
                  </a:txBody>
                  <a:tcPr/>
                </a:tc>
                <a:tc>
                  <a:txBody>
                    <a:bodyPr/>
                    <a:lstStyle/>
                    <a:p>
                      <a:pPr marL="38100" marR="38100">
                        <a:lnSpc>
                          <a:spcPts val="1600"/>
                        </a:lnSpc>
                        <a:spcAft>
                          <a:spcPts val="0"/>
                        </a:spcAft>
                      </a:pPr>
                      <a:r>
                        <a:rPr lang="ja-JP" sz="700">
                          <a:effectLst/>
                          <a:latin typeface="+mj-ea"/>
                          <a:ea typeface="+mj-ea"/>
                        </a:rPr>
                        <a:t>等分散を仮定しない</a:t>
                      </a:r>
                      <a:endParaRPr lang="ja-JP" sz="1400">
                        <a:solidFill>
                          <a:srgbClr val="000000"/>
                        </a:solidFill>
                        <a:effectLst/>
                        <a:latin typeface="+mj-ea"/>
                        <a:ea typeface="+mj-ea"/>
                        <a:cs typeface="MS Gothic" charset="-128"/>
                      </a:endParaRPr>
                    </a:p>
                  </a:txBody>
                  <a:tcPr marL="0" marR="0" marT="0" marB="0"/>
                </a:tc>
                <a:tc>
                  <a:txBody>
                    <a:bodyPr/>
                    <a:lstStyle/>
                    <a:p>
                      <a:pPr>
                        <a:spcAft>
                          <a:spcPts val="0"/>
                        </a:spcAft>
                      </a:pPr>
                      <a:r>
                        <a:rPr lang="en-US" sz="1200" dirty="0">
                          <a:effectLst/>
                          <a:latin typeface="+mj-ea"/>
                          <a:ea typeface="+mj-ea"/>
                        </a:rPr>
                        <a:t> </a:t>
                      </a:r>
                      <a:endParaRPr lang="ja-JP" sz="1400" dirty="0">
                        <a:solidFill>
                          <a:srgbClr val="000000"/>
                        </a:solidFill>
                        <a:effectLst/>
                        <a:latin typeface="+mj-ea"/>
                        <a:ea typeface="+mj-ea"/>
                        <a:cs typeface="MS Gothic" charset="-128"/>
                      </a:endParaRPr>
                    </a:p>
                  </a:txBody>
                  <a:tcPr marL="0" marR="0" marT="0" marB="0" anchor="ctr"/>
                </a:tc>
                <a:tc>
                  <a:txBody>
                    <a:bodyPr/>
                    <a:lstStyle/>
                    <a:p>
                      <a:pPr>
                        <a:spcAft>
                          <a:spcPts val="0"/>
                        </a:spcAft>
                      </a:pPr>
                      <a:r>
                        <a:rPr lang="en-US" sz="1200" dirty="0">
                          <a:effectLst/>
                          <a:latin typeface="+mj-ea"/>
                          <a:ea typeface="+mj-ea"/>
                        </a:rPr>
                        <a:t> </a:t>
                      </a:r>
                      <a:endParaRPr lang="ja-JP" sz="1400" dirty="0">
                        <a:solidFill>
                          <a:srgbClr val="000000"/>
                        </a:solidFill>
                        <a:effectLst/>
                        <a:latin typeface="+mj-ea"/>
                        <a:ea typeface="+mj-ea"/>
                        <a:cs typeface="MS Gothic" charset="-128"/>
                      </a:endParaRPr>
                    </a:p>
                  </a:txBody>
                  <a:tcPr marL="0" marR="0" marT="0" marB="0" anchor="ctr"/>
                </a:tc>
                <a:tc>
                  <a:txBody>
                    <a:bodyPr/>
                    <a:lstStyle/>
                    <a:p>
                      <a:pPr marL="38100" marR="38100" algn="r">
                        <a:lnSpc>
                          <a:spcPts val="1600"/>
                        </a:lnSpc>
                        <a:spcAft>
                          <a:spcPts val="0"/>
                        </a:spcAft>
                      </a:pPr>
                      <a:r>
                        <a:rPr lang="en-US" sz="700" dirty="0">
                          <a:effectLst/>
                          <a:latin typeface="+mj-ea"/>
                          <a:ea typeface="+mj-ea"/>
                        </a:rPr>
                        <a:t>.811</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85.062</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.420</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.80104</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.98818</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-1.16370</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2.76577</a:t>
                      </a:r>
                      <a:endParaRPr lang="ja-JP" sz="1400" dirty="0">
                        <a:solidFill>
                          <a:srgbClr val="000000"/>
                        </a:solidFill>
                        <a:effectLst/>
                        <a:latin typeface="+mj-ea"/>
                        <a:ea typeface="+mj-ea"/>
                        <a:cs typeface="MS Gothic" charset="-128"/>
                      </a:endParaRPr>
                    </a:p>
                  </a:txBody>
                  <a:tcPr marL="0" marR="0" marT="0" marB="0"/>
                </a:tc>
              </a:tr>
              <a:tr h="327081">
                <a:tc rowSpan="2">
                  <a:txBody>
                    <a:bodyPr/>
                    <a:lstStyle/>
                    <a:p>
                      <a:pPr marL="38100" marR="38100">
                        <a:lnSpc>
                          <a:spcPts val="1600"/>
                        </a:lnSpc>
                        <a:spcAft>
                          <a:spcPts val="0"/>
                        </a:spcAft>
                      </a:pPr>
                      <a:r>
                        <a:rPr lang="ja-JP" sz="1600" dirty="0">
                          <a:effectLst/>
                          <a:latin typeface="+mj-ea"/>
                          <a:ea typeface="+mj-ea"/>
                        </a:rPr>
                        <a:t>フォロワー満足</a:t>
                      </a:r>
                      <a:endParaRPr lang="ja-JP" sz="1600" dirty="0">
                        <a:solidFill>
                          <a:srgbClr val="000000"/>
                        </a:solidFill>
                        <a:effectLst/>
                        <a:latin typeface="+mj-ea"/>
                        <a:ea typeface="+mj-ea"/>
                        <a:cs typeface="MS Gothic" charset="-128"/>
                      </a:endParaRPr>
                    </a:p>
                  </a:txBody>
                  <a:tcPr marL="0" marR="0" marT="0" marB="0"/>
                </a:tc>
                <a:tc>
                  <a:txBody>
                    <a:bodyPr/>
                    <a:lstStyle/>
                    <a:p>
                      <a:pPr marL="38100" marR="38100">
                        <a:lnSpc>
                          <a:spcPts val="1600"/>
                        </a:lnSpc>
                        <a:spcAft>
                          <a:spcPts val="0"/>
                        </a:spcAft>
                      </a:pPr>
                      <a:r>
                        <a:rPr lang="ja-JP" sz="700">
                          <a:effectLst/>
                          <a:latin typeface="+mj-ea"/>
                          <a:ea typeface="+mj-ea"/>
                        </a:rPr>
                        <a:t>等分散を仮定する</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2.286</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1050" dirty="0">
                          <a:effectLst/>
                          <a:latin typeface="+mj-ea"/>
                          <a:ea typeface="+mj-ea"/>
                        </a:rPr>
                        <a:t>.134</a:t>
                      </a:r>
                      <a:endParaRPr lang="ja-JP" sz="105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2.106</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99</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a:t>
                      </a:r>
                      <a:r>
                        <a:rPr lang="en-US" sz="1600" dirty="0">
                          <a:effectLst/>
                          <a:latin typeface="+mj-ea"/>
                          <a:ea typeface="+mj-ea"/>
                        </a:rPr>
                        <a:t>038</a:t>
                      </a:r>
                      <a:endParaRPr lang="ja-JP" sz="16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1.89314</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.89903</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.10928</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a:effectLst/>
                          <a:latin typeface="+mj-ea"/>
                          <a:ea typeface="+mj-ea"/>
                        </a:rPr>
                        <a:t>3.67700</a:t>
                      </a:r>
                      <a:endParaRPr lang="ja-JP" sz="1400">
                        <a:solidFill>
                          <a:srgbClr val="000000"/>
                        </a:solidFill>
                        <a:effectLst/>
                        <a:latin typeface="+mj-ea"/>
                        <a:ea typeface="+mj-ea"/>
                        <a:cs typeface="MS Gothic" charset="-128"/>
                      </a:endParaRPr>
                    </a:p>
                  </a:txBody>
                  <a:tcPr marL="0" marR="0" marT="0" marB="0"/>
                </a:tc>
              </a:tr>
              <a:tr h="654164">
                <a:tc vMerge="1">
                  <a:txBody>
                    <a:bodyPr/>
                    <a:lstStyle/>
                    <a:p>
                      <a:endParaRPr kumimoji="1" lang="ja-JP" altLang="en-US"/>
                    </a:p>
                  </a:txBody>
                  <a:tcPr/>
                </a:tc>
                <a:tc>
                  <a:txBody>
                    <a:bodyPr/>
                    <a:lstStyle/>
                    <a:p>
                      <a:pPr marL="38100" marR="38100">
                        <a:lnSpc>
                          <a:spcPts val="1600"/>
                        </a:lnSpc>
                        <a:spcAft>
                          <a:spcPts val="0"/>
                        </a:spcAft>
                      </a:pPr>
                      <a:r>
                        <a:rPr lang="ja-JP" sz="700">
                          <a:effectLst/>
                          <a:latin typeface="+mj-ea"/>
                          <a:ea typeface="+mj-ea"/>
                        </a:rPr>
                        <a:t>等分散を仮定しない</a:t>
                      </a:r>
                      <a:endParaRPr lang="ja-JP" sz="1400">
                        <a:solidFill>
                          <a:srgbClr val="000000"/>
                        </a:solidFill>
                        <a:effectLst/>
                        <a:latin typeface="+mj-ea"/>
                        <a:ea typeface="+mj-ea"/>
                        <a:cs typeface="MS Gothic" charset="-128"/>
                      </a:endParaRPr>
                    </a:p>
                  </a:txBody>
                  <a:tcPr marL="0" marR="0" marT="0" marB="0"/>
                </a:tc>
                <a:tc>
                  <a:txBody>
                    <a:bodyPr/>
                    <a:lstStyle/>
                    <a:p>
                      <a:pPr>
                        <a:spcAft>
                          <a:spcPts val="0"/>
                        </a:spcAft>
                      </a:pPr>
                      <a:r>
                        <a:rPr lang="en-US" sz="1200">
                          <a:effectLst/>
                          <a:latin typeface="+mj-ea"/>
                          <a:ea typeface="+mj-ea"/>
                        </a:rPr>
                        <a:t> </a:t>
                      </a:r>
                      <a:endParaRPr lang="ja-JP" sz="1400">
                        <a:solidFill>
                          <a:srgbClr val="000000"/>
                        </a:solidFill>
                        <a:effectLst/>
                        <a:latin typeface="+mj-ea"/>
                        <a:ea typeface="+mj-ea"/>
                        <a:cs typeface="MS Gothic" charset="-128"/>
                      </a:endParaRPr>
                    </a:p>
                  </a:txBody>
                  <a:tcPr marL="0" marR="0" marT="0" marB="0" anchor="ctr"/>
                </a:tc>
                <a:tc>
                  <a:txBody>
                    <a:bodyPr/>
                    <a:lstStyle/>
                    <a:p>
                      <a:pPr>
                        <a:spcAft>
                          <a:spcPts val="0"/>
                        </a:spcAft>
                      </a:pPr>
                      <a:r>
                        <a:rPr lang="en-US" sz="1200" dirty="0">
                          <a:effectLst/>
                          <a:latin typeface="+mj-ea"/>
                          <a:ea typeface="+mj-ea"/>
                        </a:rPr>
                        <a:t> </a:t>
                      </a:r>
                      <a:endParaRPr lang="ja-JP" sz="1400" dirty="0">
                        <a:solidFill>
                          <a:srgbClr val="000000"/>
                        </a:solidFill>
                        <a:effectLst/>
                        <a:latin typeface="+mj-ea"/>
                        <a:ea typeface="+mj-ea"/>
                        <a:cs typeface="MS Gothic" charset="-128"/>
                      </a:endParaRPr>
                    </a:p>
                  </a:txBody>
                  <a:tcPr marL="0" marR="0" marT="0" marB="0" anchor="ctr"/>
                </a:tc>
                <a:tc>
                  <a:txBody>
                    <a:bodyPr/>
                    <a:lstStyle/>
                    <a:p>
                      <a:pPr marL="38100" marR="38100" algn="r">
                        <a:lnSpc>
                          <a:spcPts val="1600"/>
                        </a:lnSpc>
                        <a:spcAft>
                          <a:spcPts val="0"/>
                        </a:spcAft>
                      </a:pPr>
                      <a:r>
                        <a:rPr lang="en-US" sz="700">
                          <a:effectLst/>
                          <a:latin typeface="+mj-ea"/>
                          <a:ea typeface="+mj-ea"/>
                        </a:rPr>
                        <a:t>2.082</a:t>
                      </a:r>
                      <a:endParaRPr lang="ja-JP" sz="140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88.220</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.040</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1.89314</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.90949</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.08579</a:t>
                      </a:r>
                      <a:endParaRPr lang="ja-JP" sz="1400" dirty="0">
                        <a:solidFill>
                          <a:srgbClr val="000000"/>
                        </a:solidFill>
                        <a:effectLst/>
                        <a:latin typeface="+mj-ea"/>
                        <a:ea typeface="+mj-ea"/>
                        <a:cs typeface="MS Gothic" charset="-128"/>
                      </a:endParaRPr>
                    </a:p>
                  </a:txBody>
                  <a:tcPr marL="0" marR="0" marT="0" marB="0"/>
                </a:tc>
                <a:tc>
                  <a:txBody>
                    <a:bodyPr/>
                    <a:lstStyle/>
                    <a:p>
                      <a:pPr marL="38100" marR="38100" algn="r">
                        <a:lnSpc>
                          <a:spcPts val="1600"/>
                        </a:lnSpc>
                        <a:spcAft>
                          <a:spcPts val="0"/>
                        </a:spcAft>
                      </a:pPr>
                      <a:r>
                        <a:rPr lang="en-US" sz="700" dirty="0">
                          <a:effectLst/>
                          <a:latin typeface="+mj-ea"/>
                          <a:ea typeface="+mj-ea"/>
                        </a:rPr>
                        <a:t>3.70049</a:t>
                      </a:r>
                      <a:endParaRPr lang="ja-JP" sz="1400" dirty="0">
                        <a:solidFill>
                          <a:srgbClr val="000000"/>
                        </a:solidFill>
                        <a:effectLst/>
                        <a:latin typeface="+mj-ea"/>
                        <a:ea typeface="+mj-ea"/>
                        <a:cs typeface="MS Gothic" charset="-128"/>
                      </a:endParaRPr>
                    </a:p>
                  </a:txBody>
                  <a:tcPr marL="0" marR="0" marT="0" marB="0"/>
                </a:tc>
              </a:tr>
            </a:tbl>
          </a:graphicData>
        </a:graphic>
      </p:graphicFrame>
      <p:sp>
        <p:nvSpPr>
          <p:cNvPr id="6" name="雲形吹き出し 5"/>
          <p:cNvSpPr/>
          <p:nvPr/>
        </p:nvSpPr>
        <p:spPr>
          <a:xfrm>
            <a:off x="8453035" y="2115403"/>
            <a:ext cx="3473107" cy="1286176"/>
          </a:xfrm>
          <a:prstGeom prst="cloudCallout">
            <a:avLst>
              <a:gd name="adj1" fmla="val -115661"/>
              <a:gd name="adj2" fmla="val 1964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5%</a:t>
            </a:r>
            <a:r>
              <a:rPr kumimoji="1" lang="ja-JP" altLang="en-US" dirty="0" smtClean="0">
                <a:solidFill>
                  <a:schemeClr val="tx1"/>
                </a:solidFill>
              </a:rPr>
              <a:t>水準で有意</a:t>
            </a:r>
            <a:endParaRPr kumimoji="1" lang="ja-JP" altLang="en-US" dirty="0">
              <a:solidFill>
                <a:schemeClr val="tx1"/>
              </a:solidFill>
            </a:endParaRPr>
          </a:p>
        </p:txBody>
      </p:sp>
      <p:sp>
        <p:nvSpPr>
          <p:cNvPr id="7" name="ドーナツ 6"/>
          <p:cNvSpPr/>
          <p:nvPr/>
        </p:nvSpPr>
        <p:spPr>
          <a:xfrm>
            <a:off x="3230021" y="5301977"/>
            <a:ext cx="2553197" cy="482594"/>
          </a:xfrm>
          <a:prstGeom prst="donut">
            <a:avLst>
              <a:gd name="adj"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フレーム 7"/>
          <p:cNvSpPr/>
          <p:nvPr/>
        </p:nvSpPr>
        <p:spPr>
          <a:xfrm>
            <a:off x="4979847" y="3739487"/>
            <a:ext cx="649335" cy="943835"/>
          </a:xfrm>
          <a:prstGeom prst="frame">
            <a:avLst>
              <a:gd name="adj1" fmla="val 5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フレーム 10"/>
          <p:cNvSpPr/>
          <p:nvPr/>
        </p:nvSpPr>
        <p:spPr>
          <a:xfrm>
            <a:off x="2897977" y="3401579"/>
            <a:ext cx="745975" cy="3001646"/>
          </a:xfrm>
          <a:prstGeom prst="frame">
            <a:avLst>
              <a:gd name="adj1"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 name="正方形/長方形 13"/>
          <p:cNvSpPr/>
          <p:nvPr/>
        </p:nvSpPr>
        <p:spPr>
          <a:xfrm>
            <a:off x="8377724" y="4113654"/>
            <a:ext cx="3548418" cy="179429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従来の送り手と受け手の間で得られる満足に差はないが、</a:t>
            </a:r>
            <a:endParaRPr kumimoji="1" lang="en-US" altLang="ja-JP" dirty="0">
              <a:solidFill>
                <a:schemeClr val="tx1"/>
              </a:solidFill>
            </a:endParaRPr>
          </a:p>
          <a:p>
            <a:pPr algn="ctr"/>
            <a:r>
              <a:rPr kumimoji="1" lang="ja-JP" altLang="en-US" dirty="0">
                <a:solidFill>
                  <a:schemeClr val="tx1"/>
                </a:solidFill>
              </a:rPr>
              <a:t>インスタグラムを介したフォロワーの満足度は</a:t>
            </a:r>
            <a:r>
              <a:rPr kumimoji="1" lang="en-US" altLang="ja-JP" dirty="0">
                <a:solidFill>
                  <a:schemeClr val="tx1"/>
                </a:solidFill>
              </a:rPr>
              <a:t>A</a:t>
            </a:r>
            <a:r>
              <a:rPr kumimoji="1" lang="ja-JP" altLang="en-US" dirty="0">
                <a:solidFill>
                  <a:schemeClr val="tx1"/>
                </a:solidFill>
              </a:rPr>
              <a:t>の方が高い！</a:t>
            </a:r>
            <a:endParaRPr kumimoji="1" lang="en-US" altLang="ja-JP" dirty="0">
              <a:solidFill>
                <a:schemeClr val="tx1"/>
              </a:solidFill>
            </a:endParaRPr>
          </a:p>
        </p:txBody>
      </p:sp>
    </p:spTree>
    <p:extLst>
      <p:ext uri="{BB962C8B-B14F-4D97-AF65-F5344CB8AC3E}">
        <p14:creationId xmlns:p14="http://schemas.microsoft.com/office/powerpoint/2010/main" val="1124335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D0D40F9-5589-4A93-8342-12F8EFCD0063}"/>
              </a:ext>
            </a:extLst>
          </p:cNvPr>
          <p:cNvSpPr>
            <a:spLocks noGrp="1"/>
          </p:cNvSpPr>
          <p:nvPr>
            <p:ph type="ctrTitle"/>
          </p:nvPr>
        </p:nvSpPr>
        <p:spPr/>
        <p:txBody>
          <a:bodyPr>
            <a:normAutofit/>
          </a:bodyPr>
          <a:lstStyle/>
          <a:p>
            <a:r>
              <a:rPr lang="ja-JP" altLang="en-US" sz="2800" dirty="0"/>
              <a:t>現状分析</a:t>
            </a:r>
            <a:endParaRPr kumimoji="1" lang="ja-JP" altLang="en-US" sz="2800" dirty="0"/>
          </a:p>
        </p:txBody>
      </p:sp>
    </p:spTree>
    <p:extLst>
      <p:ext uri="{BB962C8B-B14F-4D97-AF65-F5344CB8AC3E}">
        <p14:creationId xmlns:p14="http://schemas.microsoft.com/office/powerpoint/2010/main" val="17851878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EE8E8199-A66F-4EF6-BAF0-5872812E7FD7}"/>
              </a:ext>
            </a:extLst>
          </p:cNvPr>
          <p:cNvSpPr>
            <a:spLocks noGrp="1"/>
          </p:cNvSpPr>
          <p:nvPr>
            <p:ph type="title"/>
          </p:nvPr>
        </p:nvSpPr>
        <p:spPr>
          <a:xfrm>
            <a:off x="2252672" y="832446"/>
            <a:ext cx="7729728" cy="1188720"/>
          </a:xfrm>
        </p:spPr>
        <p:txBody>
          <a:bodyPr/>
          <a:lstStyle/>
          <a:p>
            <a:r>
              <a:rPr lang="ja-JP" altLang="en-US" dirty="0"/>
              <a:t>結果の</a:t>
            </a:r>
            <a:r>
              <a:rPr lang="ja-JP" altLang="en-US" dirty="0" smtClean="0"/>
              <a:t>まとめ（仮説１）</a:t>
            </a:r>
            <a:endParaRPr kumimoji="1" lang="ja-JP" altLang="en-US" dirty="0"/>
          </a:p>
        </p:txBody>
      </p:sp>
      <p:graphicFrame>
        <p:nvGraphicFramePr>
          <p:cNvPr id="19" name="表 18">
            <a:extLst>
              <a:ext uri="{FF2B5EF4-FFF2-40B4-BE49-F238E27FC236}">
                <a16:creationId xmlns:a16="http://schemas.microsoft.com/office/drawing/2014/main" xmlns="" id="{58313CF0-D724-450F-BCF8-D235A4086467}"/>
              </a:ext>
            </a:extLst>
          </p:cNvPr>
          <p:cNvGraphicFramePr>
            <a:graphicFrameLocks noGrp="1"/>
          </p:cNvGraphicFramePr>
          <p:nvPr>
            <p:extLst>
              <p:ext uri="{D42A27DB-BD31-4B8C-83A1-F6EECF244321}">
                <p14:modId xmlns:p14="http://schemas.microsoft.com/office/powerpoint/2010/main" val="1179060906"/>
              </p:ext>
            </p:extLst>
          </p:nvPr>
        </p:nvGraphicFramePr>
        <p:xfrm>
          <a:off x="2252672" y="2389633"/>
          <a:ext cx="7729728" cy="3511295"/>
        </p:xfrm>
        <a:graphic>
          <a:graphicData uri="http://schemas.openxmlformats.org/drawingml/2006/table">
            <a:tbl>
              <a:tblPr firstRow="1" bandRow="1">
                <a:tableStyleId>{21E4AEA4-8DFA-4A89-87EB-49C32662AFE0}</a:tableStyleId>
              </a:tblPr>
              <a:tblGrid>
                <a:gridCol w="2576576">
                  <a:extLst>
                    <a:ext uri="{9D8B030D-6E8A-4147-A177-3AD203B41FA5}">
                      <a16:colId xmlns:a16="http://schemas.microsoft.com/office/drawing/2014/main" xmlns="" val="2980157836"/>
                    </a:ext>
                  </a:extLst>
                </a:gridCol>
                <a:gridCol w="2576576">
                  <a:extLst>
                    <a:ext uri="{9D8B030D-6E8A-4147-A177-3AD203B41FA5}">
                      <a16:colId xmlns:a16="http://schemas.microsoft.com/office/drawing/2014/main" xmlns="" val="1065568997"/>
                    </a:ext>
                  </a:extLst>
                </a:gridCol>
                <a:gridCol w="2576576">
                  <a:extLst>
                    <a:ext uri="{9D8B030D-6E8A-4147-A177-3AD203B41FA5}">
                      <a16:colId xmlns:a16="http://schemas.microsoft.com/office/drawing/2014/main" xmlns="" val="2569316233"/>
                    </a:ext>
                  </a:extLst>
                </a:gridCol>
              </a:tblGrid>
              <a:tr h="580853">
                <a:tc>
                  <a:txBody>
                    <a:bodyPr/>
                    <a:lstStyle/>
                    <a:p>
                      <a:pPr algn="ctr"/>
                      <a:r>
                        <a:rPr kumimoji="1" lang="ja-JP" altLang="en-US" sz="2000" dirty="0"/>
                        <a:t>満足</a:t>
                      </a:r>
                    </a:p>
                  </a:txBody>
                  <a:tcPr anchor="ctr"/>
                </a:tc>
                <a:tc>
                  <a:txBody>
                    <a:bodyPr/>
                    <a:lstStyle/>
                    <a:p>
                      <a:pPr algn="ctr"/>
                      <a:r>
                        <a:rPr kumimoji="1" lang="ja-JP" altLang="en-US" sz="2000" dirty="0"/>
                        <a:t>結果</a:t>
                      </a:r>
                    </a:p>
                  </a:txBody>
                  <a:tcPr anchor="ctr"/>
                </a:tc>
                <a:tc>
                  <a:txBody>
                    <a:bodyPr/>
                    <a:lstStyle/>
                    <a:p>
                      <a:pPr algn="ctr"/>
                      <a:r>
                        <a:rPr kumimoji="1" lang="ja-JP" altLang="en-US" sz="2000" dirty="0"/>
                        <a:t>理由</a:t>
                      </a:r>
                    </a:p>
                  </a:txBody>
                  <a:tcPr anchor="ctr"/>
                </a:tc>
                <a:extLst>
                  <a:ext uri="{0D108BD9-81ED-4DB2-BD59-A6C34878D82A}">
                    <a16:rowId xmlns:a16="http://schemas.microsoft.com/office/drawing/2014/main" xmlns="" val="3295180546"/>
                  </a:ext>
                </a:extLst>
              </a:tr>
              <a:tr h="1372351">
                <a:tc>
                  <a:txBody>
                    <a:bodyPr/>
                    <a:lstStyle/>
                    <a:p>
                      <a:pPr algn="ctr"/>
                      <a:r>
                        <a:rPr kumimoji="1" lang="ja-JP" altLang="en-US" sz="2000" dirty="0"/>
                        <a:t>与え手自身の</a:t>
                      </a:r>
                      <a:r>
                        <a:rPr kumimoji="1" lang="ja-JP" altLang="en-US" sz="2000" dirty="0" smtClean="0"/>
                        <a:t>満足</a:t>
                      </a:r>
                      <a:endParaRPr kumimoji="1" lang="ja-JP" altLang="en-US" sz="2000" dirty="0"/>
                    </a:p>
                    <a:p>
                      <a:pPr algn="ctr"/>
                      <a:r>
                        <a:rPr kumimoji="1" lang="ja-JP" altLang="en-US" sz="2000" dirty="0"/>
                        <a:t>受け手の反応から得られる満足</a:t>
                      </a:r>
                    </a:p>
                  </a:txBody>
                  <a:tcPr anchor="ctr"/>
                </a:tc>
                <a:tc>
                  <a:txBody>
                    <a:bodyPr/>
                    <a:lstStyle/>
                    <a:p>
                      <a:pPr algn="ctr"/>
                      <a:r>
                        <a:rPr kumimoji="1" lang="ja-JP" altLang="en-US" sz="2000" dirty="0"/>
                        <a:t>支持されない</a:t>
                      </a:r>
                    </a:p>
                  </a:txBody>
                  <a:tcPr anchor="ctr"/>
                </a:tc>
                <a:tc>
                  <a:txBody>
                    <a:bodyPr/>
                    <a:lstStyle/>
                    <a:p>
                      <a:pPr algn="ctr"/>
                      <a:r>
                        <a:rPr kumimoji="1" lang="ja-JP" altLang="en-US" sz="2000" dirty="0"/>
                        <a:t>元来の</a:t>
                      </a:r>
                      <a:r>
                        <a:rPr kumimoji="1" lang="en-US" altLang="ja-JP" sz="2000" dirty="0"/>
                        <a:t>2</a:t>
                      </a:r>
                      <a:r>
                        <a:rPr kumimoji="1" lang="ja-JP" altLang="en-US" sz="2000" dirty="0"/>
                        <a:t>者間のギフト行動で得られる満足であるから。</a:t>
                      </a:r>
                    </a:p>
                  </a:txBody>
                  <a:tcPr anchor="ctr"/>
                </a:tc>
                <a:extLst>
                  <a:ext uri="{0D108BD9-81ED-4DB2-BD59-A6C34878D82A}">
                    <a16:rowId xmlns:a16="http://schemas.microsoft.com/office/drawing/2014/main" xmlns="" val="2394668822"/>
                  </a:ext>
                </a:extLst>
              </a:tr>
              <a:tr h="1558091">
                <a:tc>
                  <a:txBody>
                    <a:bodyPr/>
                    <a:lstStyle/>
                    <a:p>
                      <a:pPr algn="ctr"/>
                      <a:r>
                        <a:rPr kumimoji="1" lang="ja-JP" altLang="en-US" sz="2000" dirty="0"/>
                        <a:t>インスタグラムを介した第三者の反応から得られる満足</a:t>
                      </a:r>
                    </a:p>
                  </a:txBody>
                  <a:tcPr anchor="ctr"/>
                </a:tc>
                <a:tc>
                  <a:txBody>
                    <a:bodyPr/>
                    <a:lstStyle/>
                    <a:p>
                      <a:pPr algn="ctr"/>
                      <a:r>
                        <a:rPr kumimoji="1" lang="ja-JP" altLang="en-US" sz="2000" dirty="0"/>
                        <a:t>支持された</a:t>
                      </a:r>
                      <a:endParaRPr kumimoji="1" lang="ja-JP" altLang="en-US" sz="2000" dirty="0">
                        <a:solidFill>
                          <a:srgbClr val="FF0000"/>
                        </a:solidFill>
                      </a:endParaRPr>
                    </a:p>
                  </a:txBody>
                  <a:tcPr anchor="ctr"/>
                </a:tc>
                <a:tc>
                  <a:txBody>
                    <a:bodyPr/>
                    <a:lstStyle/>
                    <a:p>
                      <a:pPr algn="ctr"/>
                      <a:r>
                        <a:rPr kumimoji="1" lang="ja-JP" altLang="en-US" sz="2000" dirty="0"/>
                        <a:t>本研究で</a:t>
                      </a:r>
                      <a:endParaRPr kumimoji="1" lang="en-US" altLang="ja-JP" sz="2000" dirty="0"/>
                    </a:p>
                    <a:p>
                      <a:pPr algn="ctr"/>
                      <a:r>
                        <a:rPr kumimoji="1" lang="ja-JP" altLang="en-US" sz="2000" dirty="0"/>
                        <a:t>新たに着目した</a:t>
                      </a:r>
                      <a:endParaRPr kumimoji="1" lang="en-US" altLang="ja-JP" sz="2000" dirty="0"/>
                    </a:p>
                    <a:p>
                      <a:pPr algn="ctr"/>
                      <a:r>
                        <a:rPr kumimoji="1" lang="ja-JP" altLang="en-US" sz="2000" dirty="0"/>
                        <a:t>満足の概念である。</a:t>
                      </a:r>
                      <a:endParaRPr kumimoji="1" lang="ja-JP" altLang="en-US" sz="2000" b="0" dirty="0">
                        <a:solidFill>
                          <a:srgbClr val="FF0000"/>
                        </a:solidFill>
                      </a:endParaRPr>
                    </a:p>
                  </a:txBody>
                  <a:tcPr anchor="ctr"/>
                </a:tc>
                <a:extLst>
                  <a:ext uri="{0D108BD9-81ED-4DB2-BD59-A6C34878D82A}">
                    <a16:rowId xmlns:a16="http://schemas.microsoft.com/office/drawing/2014/main" xmlns="" val="3789695109"/>
                  </a:ext>
                </a:extLst>
              </a:tr>
            </a:tbl>
          </a:graphicData>
        </a:graphic>
      </p:graphicFrame>
    </p:spTree>
    <p:extLst>
      <p:ext uri="{BB962C8B-B14F-4D97-AF65-F5344CB8AC3E}">
        <p14:creationId xmlns:p14="http://schemas.microsoft.com/office/powerpoint/2010/main" val="19120940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07A83A2-60FB-42D7-BFDA-F9C44712B12E}"/>
              </a:ext>
            </a:extLst>
          </p:cNvPr>
          <p:cNvSpPr>
            <a:spLocks noGrp="1"/>
          </p:cNvSpPr>
          <p:nvPr>
            <p:ph type="ctrTitle"/>
          </p:nvPr>
        </p:nvSpPr>
        <p:spPr>
          <a:xfrm>
            <a:off x="1600200" y="2606040"/>
            <a:ext cx="8991600" cy="1645920"/>
          </a:xfrm>
        </p:spPr>
        <p:txBody>
          <a:bodyPr>
            <a:normAutofit/>
          </a:bodyPr>
          <a:lstStyle/>
          <a:p>
            <a:r>
              <a:rPr kumimoji="1" lang="ja-JP" altLang="en-US" sz="2800"/>
              <a:t>考察</a:t>
            </a:r>
          </a:p>
        </p:txBody>
      </p:sp>
    </p:spTree>
    <p:extLst>
      <p:ext uri="{BB962C8B-B14F-4D97-AF65-F5344CB8AC3E}">
        <p14:creationId xmlns:p14="http://schemas.microsoft.com/office/powerpoint/2010/main" val="32904898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1464564"/>
            <a:ext cx="7729728" cy="1188720"/>
          </a:xfrm>
        </p:spPr>
        <p:txBody>
          <a:bodyPr/>
          <a:lstStyle/>
          <a:p>
            <a:r>
              <a:rPr kumimoji="1" lang="ja-JP" altLang="en-US" dirty="0"/>
              <a:t>学術的インプリケーション</a:t>
            </a:r>
          </a:p>
        </p:txBody>
      </p:sp>
      <p:sp>
        <p:nvSpPr>
          <p:cNvPr id="3" name="コンテンツ プレースホルダー 2"/>
          <p:cNvSpPr>
            <a:spLocks noGrp="1"/>
          </p:cNvSpPr>
          <p:nvPr>
            <p:ph idx="1"/>
          </p:nvPr>
        </p:nvSpPr>
        <p:spPr>
          <a:xfrm>
            <a:off x="2231136" y="2901696"/>
            <a:ext cx="7729728" cy="2353057"/>
          </a:xfrm>
          <a:ln/>
        </p:spPr>
        <p:style>
          <a:lnRef idx="2">
            <a:schemeClr val="accent2"/>
          </a:lnRef>
          <a:fillRef idx="1">
            <a:schemeClr val="lt1"/>
          </a:fillRef>
          <a:effectRef idx="0">
            <a:schemeClr val="accent2"/>
          </a:effectRef>
          <a:fontRef idx="minor">
            <a:schemeClr val="dk1"/>
          </a:fontRef>
        </p:style>
        <p:txBody>
          <a:bodyPr lIns="180000" tIns="180000" rIns="180000" bIns="180000">
            <a:noAutofit/>
          </a:bodyPr>
          <a:lstStyle/>
          <a:p>
            <a:r>
              <a:rPr kumimoji="1" lang="ja-JP" altLang="en-US" sz="2000" dirty="0"/>
              <a:t>ギフト行動の研究において、「受け手」と「与え手」の影響に加え、従来は検討されていなかった</a:t>
            </a:r>
            <a:r>
              <a:rPr kumimoji="1" lang="ja-JP" altLang="en-US" sz="2000" dirty="0" smtClean="0"/>
              <a:t>「</a:t>
            </a:r>
            <a:r>
              <a:rPr lang="en-US" altLang="ja-JP" sz="2000" dirty="0" smtClean="0"/>
              <a:t>“</a:t>
            </a:r>
            <a:r>
              <a:rPr kumimoji="1" lang="ja-JP" altLang="en-US" sz="2000" dirty="0" smtClean="0"/>
              <a:t>インスタグラム</a:t>
            </a:r>
            <a:r>
              <a:rPr kumimoji="1" lang="ja-JP" altLang="en-US" sz="2000" dirty="0"/>
              <a:t>を</a:t>
            </a:r>
            <a:r>
              <a:rPr kumimoji="1" lang="ja-JP" altLang="en-US" sz="2000" dirty="0" smtClean="0"/>
              <a:t>介した</a:t>
            </a:r>
            <a:r>
              <a:rPr kumimoji="1" lang="en-US" altLang="ja-JP" sz="2000" dirty="0" smtClean="0"/>
              <a:t>”</a:t>
            </a:r>
            <a:r>
              <a:rPr kumimoji="1" lang="ja-JP" altLang="en-US" sz="2000" dirty="0" smtClean="0"/>
              <a:t>第三者</a:t>
            </a:r>
            <a:r>
              <a:rPr kumimoji="1" lang="ja-JP" altLang="en-US" sz="2000" dirty="0"/>
              <a:t>」の影響について示唆することが出来た</a:t>
            </a:r>
            <a:endParaRPr kumimoji="1" lang="en-US" altLang="ja-JP" sz="2000" dirty="0"/>
          </a:p>
          <a:p>
            <a:r>
              <a:rPr kumimoji="1" lang="ja-JP" altLang="en-US" sz="2000" dirty="0"/>
              <a:t>インスタグラムについて、消費者行動に関連づけた学術的な視点で研究することが</a:t>
            </a:r>
            <a:r>
              <a:rPr kumimoji="1" lang="ja-JP" altLang="en-US" sz="2000" dirty="0" smtClean="0"/>
              <a:t>出来た</a:t>
            </a:r>
            <a:r>
              <a:rPr lang="ja-JP" altLang="en-US" sz="2000" dirty="0" smtClean="0"/>
              <a:t>（</a:t>
            </a:r>
            <a:r>
              <a:rPr lang="ja-JP" altLang="en-US" sz="2000" dirty="0"/>
              <a:t>これまでのインスタグラムにおける研究では、消費者行動に関する研究は見られなかった）</a:t>
            </a:r>
            <a:endParaRPr kumimoji="1" lang="en-US" altLang="ja-JP" sz="2000" dirty="0"/>
          </a:p>
        </p:txBody>
      </p:sp>
    </p:spTree>
    <p:extLst>
      <p:ext uri="{BB962C8B-B14F-4D97-AF65-F5344CB8AC3E}">
        <p14:creationId xmlns:p14="http://schemas.microsoft.com/office/powerpoint/2010/main" val="17336072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1354836"/>
            <a:ext cx="7729728" cy="1188720"/>
          </a:xfrm>
        </p:spPr>
        <p:txBody>
          <a:bodyPr/>
          <a:lstStyle/>
          <a:p>
            <a:r>
              <a:rPr kumimoji="1" lang="ja-JP" altLang="en-US" dirty="0"/>
              <a:t>実務的インプリケーション</a:t>
            </a:r>
          </a:p>
        </p:txBody>
      </p:sp>
      <p:sp>
        <p:nvSpPr>
          <p:cNvPr id="3" name="コンテンツ プレースホルダー 2"/>
          <p:cNvSpPr>
            <a:spLocks noGrp="1"/>
          </p:cNvSpPr>
          <p:nvPr>
            <p:ph idx="1"/>
          </p:nvPr>
        </p:nvSpPr>
        <p:spPr>
          <a:xfrm>
            <a:off x="2231136" y="2828545"/>
            <a:ext cx="7729728" cy="2621280"/>
          </a:xfrm>
          <a:ln/>
        </p:spPr>
        <p:style>
          <a:lnRef idx="2">
            <a:schemeClr val="accent2"/>
          </a:lnRef>
          <a:fillRef idx="1">
            <a:schemeClr val="lt1"/>
          </a:fillRef>
          <a:effectRef idx="0">
            <a:schemeClr val="accent2"/>
          </a:effectRef>
          <a:fontRef idx="minor">
            <a:schemeClr val="dk1"/>
          </a:fontRef>
        </p:style>
        <p:txBody>
          <a:bodyPr lIns="180000" tIns="180000" rIns="180000" bIns="180000">
            <a:normAutofit/>
          </a:bodyPr>
          <a:lstStyle/>
          <a:p>
            <a:r>
              <a:rPr kumimoji="1" lang="ja-JP" altLang="en-US" sz="2000" dirty="0"/>
              <a:t>ギフトの受け手がインスタグラムの投稿でいいねを多く得られると、ギフトの与え手が満足を得られることが</a:t>
            </a:r>
            <a:r>
              <a:rPr kumimoji="1" lang="ja-JP" altLang="en-US" sz="2000" dirty="0" smtClean="0"/>
              <a:t>分かった</a:t>
            </a:r>
            <a:endParaRPr kumimoji="1" lang="en-US" altLang="ja-JP" sz="2000" dirty="0"/>
          </a:p>
          <a:p>
            <a:r>
              <a:rPr lang="ja-JP" altLang="en-US" sz="2000" dirty="0"/>
              <a:t>先行研究において、購買における満足が商品の再購買に繋がるということは既に証明されている</a:t>
            </a:r>
            <a:r>
              <a:rPr lang="ja-JP" altLang="en-US" sz="2000" dirty="0" smtClean="0"/>
              <a:t>。</a:t>
            </a:r>
            <a:r>
              <a:rPr lang="en-US" altLang="ja-JP" sz="2000" dirty="0"/>
              <a:t/>
            </a:r>
            <a:br>
              <a:rPr lang="en-US" altLang="ja-JP" sz="2000" dirty="0"/>
            </a:br>
            <a:r>
              <a:rPr kumimoji="1" lang="ja-JP" altLang="en-US" sz="2000" dirty="0" smtClean="0"/>
              <a:t>→</a:t>
            </a:r>
            <a:r>
              <a:rPr kumimoji="1" lang="ja-JP" altLang="en-US" sz="2000" dirty="0">
                <a:solidFill>
                  <a:srgbClr val="FF0000"/>
                </a:solidFill>
              </a:rPr>
              <a:t>企業は、インスタグラムでいいねを得られるようなギフト商品やそれを示唆させるような販促戦略を打ち出していくことが、顧客のさらなる満足や再購買に繋がると</a:t>
            </a:r>
            <a:r>
              <a:rPr lang="ja-JP" altLang="en-US" sz="2000" dirty="0" smtClean="0">
                <a:solidFill>
                  <a:srgbClr val="FF0000"/>
                </a:solidFill>
              </a:rPr>
              <a:t>言える</a:t>
            </a:r>
            <a:endParaRPr lang="en-US" altLang="ja-JP" sz="2000" dirty="0">
              <a:solidFill>
                <a:srgbClr val="FF0000"/>
              </a:solidFill>
            </a:endParaRPr>
          </a:p>
        </p:txBody>
      </p:sp>
    </p:spTree>
    <p:extLst>
      <p:ext uri="{BB962C8B-B14F-4D97-AF65-F5344CB8AC3E}">
        <p14:creationId xmlns:p14="http://schemas.microsoft.com/office/powerpoint/2010/main" val="46735748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15440" y="1684020"/>
            <a:ext cx="8961120" cy="1188720"/>
          </a:xfrm>
        </p:spPr>
        <p:txBody>
          <a:bodyPr/>
          <a:lstStyle/>
          <a:p>
            <a:r>
              <a:rPr kumimoji="1" lang="ja-JP" altLang="en-US" dirty="0"/>
              <a:t>本研究の限界と課題</a:t>
            </a:r>
          </a:p>
        </p:txBody>
      </p:sp>
      <p:sp>
        <p:nvSpPr>
          <p:cNvPr id="3" name="コンテンツ プレースホルダー 2"/>
          <p:cNvSpPr>
            <a:spLocks noGrp="1"/>
          </p:cNvSpPr>
          <p:nvPr>
            <p:ph idx="1"/>
          </p:nvPr>
        </p:nvSpPr>
        <p:spPr>
          <a:xfrm>
            <a:off x="1615440" y="3206496"/>
            <a:ext cx="8961120" cy="2036064"/>
          </a:xfrm>
          <a:ln/>
        </p:spPr>
        <p:style>
          <a:lnRef idx="2">
            <a:schemeClr val="accent2"/>
          </a:lnRef>
          <a:fillRef idx="1">
            <a:schemeClr val="lt1"/>
          </a:fillRef>
          <a:effectRef idx="0">
            <a:schemeClr val="accent2"/>
          </a:effectRef>
          <a:fontRef idx="minor">
            <a:schemeClr val="dk1"/>
          </a:fontRef>
        </p:style>
        <p:txBody>
          <a:bodyPr lIns="180000" tIns="180000" rIns="180000" bIns="180000">
            <a:noAutofit/>
          </a:bodyPr>
          <a:lstStyle/>
          <a:p>
            <a:pPr>
              <a:lnSpc>
                <a:spcPct val="120000"/>
              </a:lnSpc>
            </a:pPr>
            <a:r>
              <a:rPr lang="ja-JP" altLang="en-US" sz="2000" dirty="0" smtClean="0"/>
              <a:t>第三者</a:t>
            </a:r>
            <a:r>
              <a:rPr lang="ja-JP" altLang="en-US" sz="2000" dirty="0"/>
              <a:t>からの影響として満足度のみに注目している</a:t>
            </a:r>
            <a:r>
              <a:rPr lang="ja-JP" altLang="en-US" sz="2000" dirty="0" smtClean="0"/>
              <a:t>点</a:t>
            </a:r>
            <a:r>
              <a:rPr lang="en-US" altLang="ja-JP" sz="2000" dirty="0"/>
              <a:t/>
            </a:r>
            <a:br>
              <a:rPr lang="en-US" altLang="ja-JP" sz="2000" dirty="0"/>
            </a:br>
            <a:r>
              <a:rPr lang="ja-JP" altLang="en-US" sz="2000" dirty="0" smtClean="0"/>
              <a:t>→</a:t>
            </a:r>
            <a:r>
              <a:rPr lang="ja-JP" altLang="en-US" sz="2000" dirty="0"/>
              <a:t>満足度以外の視点からも、第三者から受ける影響を検討する余地が</a:t>
            </a:r>
            <a:r>
              <a:rPr lang="ja-JP" altLang="en-US" sz="2000" dirty="0" smtClean="0"/>
              <a:t>ある</a:t>
            </a:r>
            <a:endParaRPr lang="en-US" altLang="ja-JP" sz="2000" dirty="0"/>
          </a:p>
          <a:p>
            <a:pPr>
              <a:lnSpc>
                <a:spcPct val="120000"/>
              </a:lnSpc>
            </a:pPr>
            <a:r>
              <a:rPr kumimoji="1" lang="ja-JP" altLang="en-US" sz="2000" dirty="0"/>
              <a:t>インスタグラムのみに注目して</a:t>
            </a:r>
            <a:r>
              <a:rPr kumimoji="1" lang="ja-JP" altLang="en-US" sz="2000" dirty="0" smtClean="0"/>
              <a:t>いる</a:t>
            </a:r>
            <a:r>
              <a:rPr lang="en-US" altLang="ja-JP" sz="2000" dirty="0"/>
              <a:t/>
            </a:r>
            <a:br>
              <a:rPr lang="en-US" altLang="ja-JP" sz="2000" dirty="0"/>
            </a:br>
            <a:r>
              <a:rPr kumimoji="1" lang="ja-JP" altLang="en-US" sz="2000" dirty="0" smtClean="0"/>
              <a:t>→</a:t>
            </a:r>
            <a:r>
              <a:rPr kumimoji="1" lang="ja-JP" altLang="en-US" sz="2000" dirty="0"/>
              <a:t>その他の</a:t>
            </a:r>
            <a:r>
              <a:rPr kumimoji="1" lang="en-US" altLang="ja-JP" sz="2000" dirty="0"/>
              <a:t>SNS</a:t>
            </a:r>
            <a:r>
              <a:rPr kumimoji="1" lang="ja-JP" altLang="en-US" sz="2000" dirty="0"/>
              <a:t>ツールにおいても検討する余地が</a:t>
            </a:r>
            <a:r>
              <a:rPr kumimoji="1" lang="ja-JP" altLang="en-US" sz="2000" dirty="0" smtClean="0"/>
              <a:t>ある</a:t>
            </a:r>
            <a:endParaRPr kumimoji="1" lang="en-US" altLang="ja-JP" sz="2000" dirty="0"/>
          </a:p>
        </p:txBody>
      </p:sp>
    </p:spTree>
    <p:extLst>
      <p:ext uri="{BB962C8B-B14F-4D97-AF65-F5344CB8AC3E}">
        <p14:creationId xmlns:p14="http://schemas.microsoft.com/office/powerpoint/2010/main" val="17208610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97829" y="549087"/>
            <a:ext cx="10796337" cy="1188720"/>
          </a:xfrm>
        </p:spPr>
        <p:txBody>
          <a:bodyPr/>
          <a:lstStyle/>
          <a:p>
            <a:r>
              <a:rPr kumimoji="1" lang="ja-JP" altLang="en-US"/>
              <a:t>参考文献</a:t>
            </a:r>
          </a:p>
        </p:txBody>
      </p:sp>
      <p:sp>
        <p:nvSpPr>
          <p:cNvPr id="3" name="コンテンツ プレースホルダー 2"/>
          <p:cNvSpPr>
            <a:spLocks noGrp="1"/>
          </p:cNvSpPr>
          <p:nvPr>
            <p:ph idx="1"/>
          </p:nvPr>
        </p:nvSpPr>
        <p:spPr>
          <a:xfrm>
            <a:off x="697828" y="2034031"/>
            <a:ext cx="10796337" cy="4198325"/>
          </a:xfrm>
        </p:spPr>
        <p:txBody>
          <a:bodyPr>
            <a:noAutofit/>
          </a:bodyPr>
          <a:lstStyle/>
          <a:p>
            <a:r>
              <a:rPr lang="ja-JP" altLang="en-US" sz="1200" dirty="0"/>
              <a:t>広辞苑　第七版</a:t>
            </a:r>
            <a:endParaRPr lang="en-US" altLang="ja-JP" sz="1200" dirty="0"/>
          </a:p>
          <a:p>
            <a:r>
              <a:rPr lang="ja-JP" altLang="en-US" sz="1200" dirty="0"/>
              <a:t>日経新聞（</a:t>
            </a:r>
            <a:r>
              <a:rPr lang="en-US" altLang="ja-JP" sz="1200" dirty="0"/>
              <a:t>2018</a:t>
            </a:r>
            <a:r>
              <a:rPr lang="ja-JP" altLang="en-US" sz="1200" dirty="0"/>
              <a:t>年</a:t>
            </a:r>
            <a:r>
              <a:rPr lang="en-US" altLang="ja-JP" sz="1200" dirty="0"/>
              <a:t>1</a:t>
            </a:r>
            <a:r>
              <a:rPr lang="ja-JP" altLang="en-US" sz="1200" dirty="0"/>
              <a:t>月</a:t>
            </a:r>
            <a:r>
              <a:rPr lang="en-US" altLang="ja-JP" sz="1200" dirty="0"/>
              <a:t>5</a:t>
            </a:r>
            <a:r>
              <a:rPr lang="ja-JP" altLang="en-US" sz="1200" dirty="0"/>
              <a:t>日）</a:t>
            </a:r>
            <a:endParaRPr lang="en-US" altLang="ja-JP" sz="1200" dirty="0"/>
          </a:p>
          <a:p>
            <a:pPr lvl="0"/>
            <a:r>
              <a:rPr lang="ja-JP" altLang="en-US" sz="1200" dirty="0">
                <a:solidFill>
                  <a:schemeClr val="tx1"/>
                </a:solidFill>
                <a:ea typeface="Yu Gothic" panose="020B0400000000000000" pitchFamily="50" charset="-128"/>
              </a:rPr>
              <a:t>マイボイスコム株式会社</a:t>
            </a:r>
            <a:r>
              <a:rPr lang="en-US" altLang="ja-JP" sz="1200" dirty="0">
                <a:solidFill>
                  <a:schemeClr val="tx1"/>
                </a:solidFill>
                <a:latin typeface="Yu Gothic" panose="020F0502020204030204"/>
                <a:ea typeface="Yu Gothic" panose="020B0400000000000000" pitchFamily="50" charset="-128"/>
              </a:rPr>
              <a:t>〈</a:t>
            </a:r>
            <a:r>
              <a:rPr lang="en-US" altLang="ja-JP" sz="1200" dirty="0">
                <a:solidFill>
                  <a:schemeClr val="tx1"/>
                </a:solidFill>
                <a:latin typeface="Yu Gothic" panose="020F0502020204030204"/>
                <a:ea typeface="Yu Gothic" panose="020B0400000000000000" pitchFamily="50" charset="-128"/>
                <a:hlinkClick r:id="rId2"/>
              </a:rPr>
              <a:t>https://www.myvoice.co.jp/biz/surveys/21316/index.html</a:t>
            </a:r>
            <a:r>
              <a:rPr lang="en-US" altLang="ja-JP" sz="1200" dirty="0">
                <a:solidFill>
                  <a:schemeClr val="tx1"/>
                </a:solidFill>
                <a:latin typeface="Yu Gothic" panose="020F0502020204030204"/>
                <a:ea typeface="Yu Gothic" panose="020B0400000000000000" pitchFamily="50" charset="-128"/>
              </a:rPr>
              <a:t>〉2018</a:t>
            </a:r>
            <a:r>
              <a:rPr lang="ja-JP" altLang="en-US" sz="1200" dirty="0">
                <a:solidFill>
                  <a:schemeClr val="tx1"/>
                </a:solidFill>
                <a:latin typeface="Yu Gothic" panose="020F0502020204030204"/>
                <a:ea typeface="Yu Gothic" panose="020B0400000000000000" pitchFamily="50" charset="-128"/>
              </a:rPr>
              <a:t>年</a:t>
            </a:r>
            <a:r>
              <a:rPr lang="en-US" altLang="ja-JP" sz="1200" dirty="0">
                <a:solidFill>
                  <a:schemeClr val="tx1"/>
                </a:solidFill>
                <a:latin typeface="Yu Gothic" panose="020F0502020204030204"/>
                <a:ea typeface="Yu Gothic" panose="020B0400000000000000" pitchFamily="50" charset="-128"/>
              </a:rPr>
              <a:t>12</a:t>
            </a:r>
            <a:r>
              <a:rPr lang="ja-JP" altLang="en-US" sz="1200" dirty="0">
                <a:solidFill>
                  <a:schemeClr val="tx1"/>
                </a:solidFill>
                <a:latin typeface="Yu Gothic" panose="020F0502020204030204"/>
                <a:ea typeface="Yu Gothic" panose="020B0400000000000000" pitchFamily="50" charset="-128"/>
              </a:rPr>
              <a:t>月</a:t>
            </a:r>
            <a:r>
              <a:rPr lang="en-US" altLang="ja-JP" sz="1200" dirty="0">
                <a:solidFill>
                  <a:schemeClr val="tx1"/>
                </a:solidFill>
                <a:latin typeface="Yu Gothic" panose="020F0502020204030204"/>
                <a:ea typeface="Yu Gothic" panose="020B0400000000000000" pitchFamily="50" charset="-128"/>
              </a:rPr>
              <a:t>6</a:t>
            </a:r>
            <a:r>
              <a:rPr lang="ja-JP" altLang="en-US" sz="1200" dirty="0">
                <a:solidFill>
                  <a:schemeClr val="tx1"/>
                </a:solidFill>
                <a:latin typeface="Yu Gothic" panose="020F0502020204030204"/>
                <a:ea typeface="Yu Gothic" panose="020B0400000000000000" pitchFamily="50" charset="-128"/>
              </a:rPr>
              <a:t>日アクセス</a:t>
            </a:r>
            <a:endParaRPr lang="en-US" altLang="ja-JP" sz="1200" dirty="0">
              <a:solidFill>
                <a:schemeClr val="tx1"/>
              </a:solidFill>
              <a:latin typeface="Yu Gothic" panose="020F0502020204030204"/>
              <a:ea typeface="Yu Gothic" panose="020B0400000000000000" pitchFamily="50" charset="-128"/>
            </a:endParaRPr>
          </a:p>
          <a:p>
            <a:r>
              <a:rPr lang="ja-JP" altLang="en-US" sz="1200" dirty="0"/>
              <a:t>朝日新聞出版</a:t>
            </a:r>
            <a:r>
              <a:rPr lang="en-US" altLang="ja-JP" sz="1200" dirty="0"/>
              <a:t>〈</a:t>
            </a:r>
            <a:r>
              <a:rPr lang="en-US" altLang="ja-JP" sz="1200" dirty="0">
                <a:hlinkClick r:id="rId3"/>
              </a:rPr>
              <a:t>https://kotobank.jp/word/%E3%82%A4%E3%83%B3%E3%82%B9%E3%82%BF%E3%82%B0%E3%83%A9%E3%83%A0-192491</a:t>
            </a:r>
            <a:r>
              <a:rPr lang="en-US" altLang="ja-JP" sz="1200" dirty="0"/>
              <a:t>〉2018</a:t>
            </a:r>
            <a:r>
              <a:rPr lang="ja-JP" altLang="en-US" sz="1200" dirty="0"/>
              <a:t>年</a:t>
            </a:r>
            <a:r>
              <a:rPr lang="en-US" altLang="ja-JP" sz="1200" dirty="0"/>
              <a:t>12</a:t>
            </a:r>
            <a:r>
              <a:rPr lang="ja-JP" altLang="en-US" sz="1200" dirty="0"/>
              <a:t>月</a:t>
            </a:r>
            <a:r>
              <a:rPr lang="en-US" altLang="ja-JP" sz="1200" dirty="0"/>
              <a:t>6</a:t>
            </a:r>
            <a:r>
              <a:rPr lang="ja-JP" altLang="en-US" sz="1200" dirty="0"/>
              <a:t>日ア</a:t>
            </a:r>
            <a:r>
              <a:rPr lang="ja-JP" altLang="en-US" sz="1200" dirty="0">
                <a:solidFill>
                  <a:schemeClr val="tx1"/>
                </a:solidFill>
                <a:latin typeface="Yu Gothic" panose="020F0502020204030204"/>
                <a:ea typeface="Yu Gothic" panose="020B0400000000000000" pitchFamily="50" charset="-128"/>
              </a:rPr>
              <a:t>クセス</a:t>
            </a:r>
            <a:endParaRPr lang="en-US" altLang="ja-JP" sz="1200" dirty="0"/>
          </a:p>
          <a:p>
            <a:r>
              <a:rPr lang="en-US" altLang="ja-JP" sz="1200" dirty="0" err="1"/>
              <a:t>Insta</a:t>
            </a:r>
            <a:r>
              <a:rPr lang="en-US" altLang="ja-JP" sz="1200" dirty="0"/>
              <a:t> Lab 〈</a:t>
            </a:r>
            <a:r>
              <a:rPr lang="en-US" altLang="ja-JP" sz="1200" dirty="0">
                <a:hlinkClick r:id="rId4"/>
              </a:rPr>
              <a:t>https://find-model.jp/insta-lab/sns-users/</a:t>
            </a:r>
            <a:r>
              <a:rPr lang="en-US" altLang="ja-JP" sz="1200" dirty="0"/>
              <a:t>〉2018</a:t>
            </a:r>
            <a:r>
              <a:rPr lang="ja-JP" altLang="en-US" sz="1200" dirty="0"/>
              <a:t>年</a:t>
            </a:r>
            <a:r>
              <a:rPr lang="en-US" altLang="ja-JP" sz="1200" dirty="0"/>
              <a:t>12</a:t>
            </a:r>
            <a:r>
              <a:rPr lang="ja-JP" altLang="en-US" sz="1200" dirty="0"/>
              <a:t>月</a:t>
            </a:r>
            <a:r>
              <a:rPr lang="en-US" altLang="ja-JP" sz="1200" dirty="0"/>
              <a:t>6</a:t>
            </a:r>
            <a:r>
              <a:rPr lang="ja-JP" altLang="en-US" sz="1200" dirty="0"/>
              <a:t>日ア</a:t>
            </a:r>
            <a:r>
              <a:rPr lang="ja-JP" altLang="en-US" sz="1200" dirty="0">
                <a:solidFill>
                  <a:schemeClr val="tx1"/>
                </a:solidFill>
                <a:latin typeface="Yu Gothic" panose="020F0502020204030204"/>
                <a:ea typeface="Yu Gothic" panose="020B0400000000000000" pitchFamily="50" charset="-128"/>
              </a:rPr>
              <a:t>クセス</a:t>
            </a:r>
            <a:endParaRPr lang="en-US" altLang="ja-JP" sz="1200" dirty="0">
              <a:solidFill>
                <a:schemeClr val="tx1"/>
              </a:solidFill>
              <a:latin typeface="Yu Gothic" panose="020F0502020204030204"/>
              <a:ea typeface="Yu Gothic" panose="020B0400000000000000" pitchFamily="50" charset="-128"/>
            </a:endParaRPr>
          </a:p>
          <a:p>
            <a:r>
              <a:rPr lang="en-US" altLang="ja-JP" sz="1200" dirty="0" err="1" smtClean="0">
                <a:solidFill>
                  <a:schemeClr val="tx1"/>
                </a:solidFill>
                <a:ea typeface="Yu Gothic" panose="020B0400000000000000" pitchFamily="50" charset="-128"/>
              </a:rPr>
              <a:t>Anny</a:t>
            </a:r>
            <a:r>
              <a:rPr lang="en-US" altLang="ja-JP" sz="1200" dirty="0" err="1" smtClean="0">
                <a:solidFill>
                  <a:schemeClr val="tx1"/>
                </a:solidFill>
                <a:latin typeface="Yu Gothic" panose="020F0502020204030204"/>
                <a:ea typeface="Yu Gothic" panose="020B0400000000000000" pitchFamily="50" charset="-128"/>
              </a:rPr>
              <a:t>〈</a:t>
            </a:r>
            <a:r>
              <a:rPr lang="en-US" altLang="ja-JP" sz="1200" dirty="0" err="1" smtClean="0">
                <a:hlinkClick r:id="rId5"/>
              </a:rPr>
              <a:t>https</a:t>
            </a:r>
            <a:r>
              <a:rPr lang="en-US" altLang="ja-JP" sz="1200" dirty="0" smtClean="0">
                <a:hlinkClick r:id="rId5"/>
              </a:rPr>
              <a:t>://</a:t>
            </a:r>
            <a:r>
              <a:rPr lang="en-US" altLang="ja-JP" sz="1200" dirty="0">
                <a:hlinkClick r:id="rId5"/>
              </a:rPr>
              <a:t>anny.gift/3226/</a:t>
            </a:r>
            <a:r>
              <a:rPr lang="en-US" altLang="ja-JP" sz="1200" dirty="0"/>
              <a:t>〉2018</a:t>
            </a:r>
            <a:r>
              <a:rPr lang="ja-JP" altLang="en-US" sz="1200" dirty="0"/>
              <a:t>年</a:t>
            </a:r>
            <a:r>
              <a:rPr lang="en-US" altLang="ja-JP" sz="1200" dirty="0"/>
              <a:t>12</a:t>
            </a:r>
            <a:r>
              <a:rPr lang="ja-JP" altLang="en-US" sz="1200" dirty="0"/>
              <a:t>月</a:t>
            </a:r>
            <a:r>
              <a:rPr lang="en-US" altLang="ja-JP" sz="1200" dirty="0"/>
              <a:t>6</a:t>
            </a:r>
            <a:r>
              <a:rPr lang="ja-JP" altLang="en-US" sz="1200" dirty="0"/>
              <a:t>日ア</a:t>
            </a:r>
            <a:r>
              <a:rPr lang="ja-JP" altLang="en-US" sz="1200" dirty="0">
                <a:solidFill>
                  <a:schemeClr val="tx1"/>
                </a:solidFill>
                <a:ea typeface="Yu Gothic" panose="020B0400000000000000" pitchFamily="50" charset="-128"/>
              </a:rPr>
              <a:t>クセス</a:t>
            </a:r>
            <a:endParaRPr lang="en-US" altLang="ja-JP" sz="1200" dirty="0">
              <a:solidFill>
                <a:schemeClr val="tx1"/>
              </a:solidFill>
              <a:ea typeface="Yu Gothic" panose="020B0400000000000000" pitchFamily="50" charset="-128"/>
            </a:endParaRPr>
          </a:p>
          <a:p>
            <a:r>
              <a:rPr lang="ja-JP" altLang="en-US" sz="1200" dirty="0"/>
              <a:t>雑記ニャッキ</a:t>
            </a:r>
            <a:r>
              <a:rPr lang="en-US" altLang="ja-JP" sz="1200" dirty="0"/>
              <a:t>〈</a:t>
            </a:r>
            <a:r>
              <a:rPr lang="en-US" altLang="ja-JP" sz="1200" dirty="0">
                <a:hlinkClick r:id="rId6"/>
              </a:rPr>
              <a:t>https://secunew.space/757</a:t>
            </a:r>
            <a:r>
              <a:rPr lang="en-US" altLang="ja-JP" sz="1200" dirty="0"/>
              <a:t>〉2018</a:t>
            </a:r>
            <a:r>
              <a:rPr lang="ja-JP" altLang="en-US" sz="1200" dirty="0"/>
              <a:t>年</a:t>
            </a:r>
            <a:r>
              <a:rPr lang="en-US" altLang="ja-JP" sz="1200" dirty="0"/>
              <a:t>12</a:t>
            </a:r>
            <a:r>
              <a:rPr lang="ja-JP" altLang="en-US" sz="1200" dirty="0"/>
              <a:t>月</a:t>
            </a:r>
            <a:r>
              <a:rPr lang="en-US" altLang="ja-JP" sz="1200" dirty="0"/>
              <a:t>6</a:t>
            </a:r>
            <a:r>
              <a:rPr lang="ja-JP" altLang="en-US" sz="1200" dirty="0"/>
              <a:t>日ア</a:t>
            </a:r>
            <a:r>
              <a:rPr lang="ja-JP" altLang="en-US" sz="1200" dirty="0">
                <a:solidFill>
                  <a:schemeClr val="tx1"/>
                </a:solidFill>
                <a:ea typeface="Yu Gothic" panose="020B0400000000000000" pitchFamily="50" charset="-128"/>
              </a:rPr>
              <a:t>クセス</a:t>
            </a:r>
            <a:endParaRPr lang="en-US" altLang="ja-JP" sz="1200" dirty="0">
              <a:solidFill>
                <a:schemeClr val="tx1"/>
              </a:solidFill>
              <a:ea typeface="Yu Gothic" panose="020B0400000000000000" pitchFamily="50" charset="-128"/>
            </a:endParaRPr>
          </a:p>
          <a:p>
            <a:r>
              <a:rPr lang="en-US" altLang="ja-JP" sz="1200" dirty="0"/>
              <a:t>HAPPY BIRTHDAY PROJECT 〈</a:t>
            </a:r>
            <a:r>
              <a:rPr lang="en-US" altLang="ja-JP" sz="1200" dirty="0">
                <a:hlinkClick r:id="rId7"/>
              </a:rPr>
              <a:t>https://www.hapiba.com/photogenic-present〉</a:t>
            </a:r>
            <a:endParaRPr lang="en-US" altLang="ja-JP" sz="1200" dirty="0"/>
          </a:p>
          <a:p>
            <a:r>
              <a:rPr lang="fr-FR" altLang="ja-JP" sz="1200" dirty="0"/>
              <a:t>Mauss, Marcel</a:t>
            </a:r>
            <a:r>
              <a:rPr lang="ja-JP" altLang="en-US" sz="1200" dirty="0"/>
              <a:t>（</a:t>
            </a:r>
            <a:r>
              <a:rPr lang="fr-FR" altLang="ja-JP" sz="1200" dirty="0"/>
              <a:t>1925</a:t>
            </a:r>
            <a:r>
              <a:rPr lang="ja-JP" altLang="en-US" sz="1200" dirty="0"/>
              <a:t>）「</a:t>
            </a:r>
            <a:r>
              <a:rPr lang="fr-FR" altLang="ja-JP" sz="1200" dirty="0"/>
              <a:t>Essai sur le don par Marcel Mauss</a:t>
            </a:r>
            <a:r>
              <a:rPr lang="ja-JP" altLang="en-US" sz="1200" dirty="0"/>
              <a:t>」</a:t>
            </a:r>
            <a:endParaRPr lang="en-US" altLang="ja-JP" sz="1200" dirty="0"/>
          </a:p>
          <a:p>
            <a:r>
              <a:rPr lang="en-US" altLang="ja-JP" sz="1200" dirty="0"/>
              <a:t>Belk, R. W.</a:t>
            </a:r>
            <a:r>
              <a:rPr lang="ja-JP" altLang="en-US" sz="1200" dirty="0"/>
              <a:t>（</a:t>
            </a:r>
            <a:r>
              <a:rPr lang="en-US" altLang="ja-JP" sz="1200" dirty="0"/>
              <a:t>1979</a:t>
            </a:r>
            <a:r>
              <a:rPr lang="ja-JP" altLang="en-US" sz="1200" dirty="0"/>
              <a:t>）「</a:t>
            </a:r>
            <a:r>
              <a:rPr lang="en-US" altLang="ja-JP" sz="1200" dirty="0"/>
              <a:t>Gift-Giving Behavior</a:t>
            </a:r>
            <a:r>
              <a:rPr lang="ja-JP" altLang="en-US" sz="1200" dirty="0" smtClean="0"/>
              <a:t>」</a:t>
            </a:r>
            <a:endParaRPr lang="en-US" altLang="ja-JP" sz="1200" dirty="0" smtClean="0"/>
          </a:p>
          <a:p>
            <a:r>
              <a:rPr lang="ja-JP" altLang="en-US" sz="1200" dirty="0"/>
              <a:t>辻本法子 </a:t>
            </a:r>
            <a:r>
              <a:rPr lang="en-US" altLang="ja-JP" sz="1200" dirty="0"/>
              <a:t>(2011)</a:t>
            </a:r>
            <a:r>
              <a:rPr lang="ja-JP" altLang="en-US" sz="1200" dirty="0"/>
              <a:t>「ギフト消費市場における消費者行動モデルを基礎とした非価格プ ロモーションの戦略」</a:t>
            </a:r>
            <a:r>
              <a:rPr lang="en-US" altLang="ja-JP" sz="1200" dirty="0">
                <a:hlinkClick r:id="rId8"/>
              </a:rPr>
              <a:t>https://core.ac.uk/download/pdf/67693152.pdf</a:t>
            </a:r>
            <a:endParaRPr lang="en-US" altLang="ja-JP" sz="1200" dirty="0"/>
          </a:p>
          <a:p>
            <a:r>
              <a:rPr lang="ja-JP" altLang="en-US" sz="1200" dirty="0"/>
              <a:t>辻本法子 田口順等 荒木長照「贈与動機が消費者の購買行動にあたえる影響 </a:t>
            </a:r>
            <a:r>
              <a:rPr lang="en-US" altLang="ja-JP" sz="1200" dirty="0"/>
              <a:t>-</a:t>
            </a:r>
            <a:r>
              <a:rPr lang="ja-JP" altLang="en-US" sz="1200" dirty="0"/>
              <a:t>熊本県における観光土産の実証研究</a:t>
            </a:r>
            <a:r>
              <a:rPr lang="en-US" altLang="ja-JP" sz="1200" dirty="0"/>
              <a:t>-</a:t>
            </a:r>
            <a:r>
              <a:rPr lang="ja-JP" altLang="en-US" sz="1200" dirty="0"/>
              <a:t>」</a:t>
            </a:r>
            <a:r>
              <a:rPr lang="en-US" altLang="ja-JP" sz="1200" dirty="0"/>
              <a:t>https://</a:t>
            </a:r>
            <a:r>
              <a:rPr lang="en-US" altLang="ja-JP" sz="1200" dirty="0" err="1"/>
              <a:t>ci.nii.ac.jp</a:t>
            </a:r>
            <a:r>
              <a:rPr lang="en-US" altLang="ja-JP" sz="1200" dirty="0"/>
              <a:t>/</a:t>
            </a:r>
            <a:r>
              <a:rPr lang="en-US" altLang="ja-JP" sz="1200" dirty="0" err="1"/>
              <a:t>els</a:t>
            </a:r>
            <a:r>
              <a:rPr lang="en-US" altLang="ja-JP" sz="1200" dirty="0"/>
              <a:t>/contentscinii_20181211151550.pdf?id=ART0010425055</a:t>
            </a:r>
            <a:endParaRPr lang="ja-JP" altLang="en-US" sz="1200" dirty="0"/>
          </a:p>
          <a:p>
            <a:r>
              <a:rPr lang="en-US" altLang="ja-JP" sz="1200" dirty="0"/>
              <a:t>Damon, </a:t>
            </a:r>
            <a:r>
              <a:rPr lang="en-US" altLang="ja-JP" sz="1200" dirty="0" err="1"/>
              <a:t>Beres</a:t>
            </a:r>
            <a:r>
              <a:rPr lang="en-US" altLang="ja-JP" sz="1200" dirty="0"/>
              <a:t> (2015) </a:t>
            </a:r>
            <a:r>
              <a:rPr lang="ja-JP" altLang="en-US" sz="1200" dirty="0"/>
              <a:t>「</a:t>
            </a:r>
            <a:r>
              <a:rPr lang="en-US" altLang="ja-JP" sz="1200" dirty="0"/>
              <a:t>Here‘s The Best Time To Post A Photo On Instagram,</a:t>
            </a:r>
            <a:r>
              <a:rPr lang="ja-JP" altLang="en-US" sz="1200" dirty="0"/>
              <a:t>」</a:t>
            </a:r>
            <a:r>
              <a:rPr lang="en-US" altLang="ja-JP" sz="1200" dirty="0"/>
              <a:t>〈</a:t>
            </a:r>
            <a:r>
              <a:rPr lang="en-US" altLang="ja-JP" sz="1200" dirty="0">
                <a:hlinkClick r:id="rId9"/>
              </a:rPr>
              <a:t>https://m.huffpost.com/us/entry/us_6751614</a:t>
            </a:r>
            <a:r>
              <a:rPr lang="en-US" altLang="ja-JP" sz="1200" dirty="0" smtClean="0"/>
              <a:t>〉</a:t>
            </a:r>
          </a:p>
        </p:txBody>
      </p:sp>
    </p:spTree>
    <p:extLst>
      <p:ext uri="{BB962C8B-B14F-4D97-AF65-F5344CB8AC3E}">
        <p14:creationId xmlns:p14="http://schemas.microsoft.com/office/powerpoint/2010/main" val="512738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70560" y="537972"/>
            <a:ext cx="10613136" cy="1188720"/>
          </a:xfrm>
        </p:spPr>
        <p:txBody>
          <a:bodyPr/>
          <a:lstStyle/>
          <a:p>
            <a:r>
              <a:rPr kumimoji="1" lang="ja-JP" altLang="en-US"/>
              <a:t>参考文献</a:t>
            </a:r>
          </a:p>
        </p:txBody>
      </p:sp>
      <p:sp>
        <p:nvSpPr>
          <p:cNvPr id="4" name="コンテンツ プレースホルダー 2"/>
          <p:cNvSpPr txBox="1">
            <a:spLocks/>
          </p:cNvSpPr>
          <p:nvPr/>
        </p:nvSpPr>
        <p:spPr>
          <a:xfrm>
            <a:off x="670560" y="1950721"/>
            <a:ext cx="10613136" cy="4462271"/>
          </a:xfrm>
          <a:prstGeom prst="rect">
            <a:avLst/>
          </a:prstGeom>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kumimoji="1" sz="1600" kern="1200" baseline="0">
                <a:solidFill>
                  <a:schemeClr val="tx1"/>
                </a:solidFill>
                <a:latin typeface="+mn-lt"/>
                <a:ea typeface="+mn-ea"/>
                <a:cs typeface="+mn-cs"/>
              </a:defRPr>
            </a:lvl9pPr>
          </a:lstStyle>
          <a:p>
            <a:r>
              <a:rPr lang="en-US" altLang="ja-JP" sz="1200" dirty="0"/>
              <a:t>James Brandon, Sheila Hines, David M Jared, </a:t>
            </a:r>
            <a:r>
              <a:rPr lang="en-US" altLang="ja-JP" sz="1200" dirty="0" err="1"/>
              <a:t>Binh</a:t>
            </a:r>
            <a:r>
              <a:rPr lang="en-US" altLang="ja-JP" sz="1200" dirty="0"/>
              <a:t> H Bui, Yusuf Ahmed</a:t>
            </a:r>
            <a:r>
              <a:rPr lang="ja-JP" altLang="en-US" sz="1200" dirty="0"/>
              <a:t>（</a:t>
            </a:r>
            <a:r>
              <a:rPr lang="en-US" altLang="ja-JP" sz="1200" dirty="0"/>
              <a:t>2014</a:t>
            </a:r>
            <a:r>
              <a:rPr lang="ja-JP" altLang="en-US" sz="1200" dirty="0" smtClean="0"/>
              <a:t>）</a:t>
            </a:r>
            <a:r>
              <a:rPr lang="en-US" altLang="ja-JP" sz="1200" dirty="0"/>
              <a:t/>
            </a:r>
            <a:br>
              <a:rPr lang="en-US" altLang="ja-JP" sz="1200" dirty="0"/>
            </a:br>
            <a:r>
              <a:rPr lang="ja-JP" altLang="en-US" sz="1200" dirty="0" smtClean="0"/>
              <a:t>「</a:t>
            </a:r>
            <a:r>
              <a:rPr lang="en-US" altLang="ja-JP" sz="1200" dirty="0"/>
              <a:t>Comparison of procedures to predict moisture susceptibility characteristics in warm mix asphalt</a:t>
            </a:r>
            <a:r>
              <a:rPr lang="ja-JP" altLang="en-US" sz="1200" dirty="0"/>
              <a:t>」</a:t>
            </a:r>
            <a:endParaRPr lang="en-US" altLang="ja-JP" sz="1200" dirty="0"/>
          </a:p>
          <a:p>
            <a:r>
              <a:rPr lang="en-US" altLang="ja-JP" sz="1200" dirty="0" err="1"/>
              <a:t>Kakeru</a:t>
            </a:r>
            <a:r>
              <a:rPr lang="en-US" altLang="ja-JP" sz="1200" dirty="0"/>
              <a:t> </a:t>
            </a:r>
            <a:r>
              <a:rPr lang="ja-JP" altLang="en-US" sz="1200" dirty="0"/>
              <a:t>（</a:t>
            </a:r>
            <a:r>
              <a:rPr lang="en-US" altLang="ja-JP" sz="1200" dirty="0"/>
              <a:t>2015</a:t>
            </a:r>
            <a:r>
              <a:rPr lang="ja-JP" altLang="en-US" sz="1200" dirty="0"/>
              <a:t>）「」</a:t>
            </a:r>
            <a:endParaRPr lang="en-US" altLang="ja-JP" sz="1200" dirty="0"/>
          </a:p>
          <a:p>
            <a:r>
              <a:rPr lang="ja-JP" altLang="en-US" sz="1200" dirty="0" smtClean="0"/>
              <a:t>植田</a:t>
            </a:r>
            <a:r>
              <a:rPr lang="ja-JP" altLang="en-US" sz="1200" dirty="0"/>
              <a:t>康孝（</a:t>
            </a:r>
            <a:r>
              <a:rPr lang="en-US" altLang="ja-JP" sz="1200" dirty="0"/>
              <a:t>2015</a:t>
            </a:r>
            <a:r>
              <a:rPr lang="ja-JP" altLang="en-US" sz="1200" dirty="0"/>
              <a:t>）「ファッション・コーディネートのメディア進化</a:t>
            </a:r>
            <a:r>
              <a:rPr lang="en-US" altLang="ja-JP" sz="1200" dirty="0"/>
              <a:t>〜</a:t>
            </a:r>
            <a:r>
              <a:rPr lang="ja-JP" altLang="en-US" sz="1200" dirty="0"/>
              <a:t>若者の </a:t>
            </a:r>
            <a:r>
              <a:rPr lang="en-US" altLang="ja-JP" sz="1200" dirty="0"/>
              <a:t>Instagram </a:t>
            </a:r>
            <a:r>
              <a:rPr lang="ja-JP" altLang="en-US" sz="1200" dirty="0"/>
              <a:t>利用急拡大</a:t>
            </a:r>
            <a:r>
              <a:rPr lang="en-US" altLang="ja-JP" sz="1200" dirty="0"/>
              <a:t>〜</a:t>
            </a:r>
            <a:r>
              <a:rPr lang="ja-JP" altLang="en-US" sz="1200" dirty="0"/>
              <a:t>」</a:t>
            </a:r>
            <a:r>
              <a:rPr lang="en-US" altLang="ja-JP" sz="1200" dirty="0"/>
              <a:t>〈</a:t>
            </a:r>
            <a:r>
              <a:rPr lang="en-US" altLang="ja-JP" sz="1200" dirty="0">
                <a:hlinkClick r:id="rId2"/>
              </a:rPr>
              <a:t>https://edo.repo.nii.ac.jp/?action=repository_action_common_download&amp;item_id=653&amp;item_no=1&amp;attribute_id=18&amp;file_no=1</a:t>
            </a:r>
            <a:r>
              <a:rPr lang="en-US" altLang="ja-JP" sz="1200" dirty="0"/>
              <a:t>〉</a:t>
            </a:r>
          </a:p>
          <a:p>
            <a:r>
              <a:rPr lang="ja-JP" altLang="en-US" sz="1200" dirty="0"/>
              <a:t>坂田利康（</a:t>
            </a:r>
            <a:r>
              <a:rPr lang="en-US" altLang="ja-JP" sz="1200" dirty="0"/>
              <a:t>2016</a:t>
            </a:r>
            <a:r>
              <a:rPr lang="ja-JP" altLang="en-US" sz="1200" dirty="0"/>
              <a:t>）「インスタグラム・マーケティング</a:t>
            </a:r>
            <a:r>
              <a:rPr lang="ja-JP" altLang="en-US" sz="1200" dirty="0" smtClean="0"/>
              <a:t>戦略</a:t>
            </a:r>
            <a:r>
              <a:rPr lang="ja-JP" altLang="en-US" sz="1200" dirty="0"/>
              <a:t>　</a:t>
            </a:r>
            <a:r>
              <a:rPr lang="ja-JP" altLang="en-US" sz="1200" dirty="0" smtClean="0"/>
              <a:t>ユーザ</a:t>
            </a:r>
            <a:r>
              <a:rPr lang="ja-JP" altLang="en-US" sz="1200" dirty="0"/>
              <a:t>のエンゲージメント獲得に向けた広告コミュニケーション」</a:t>
            </a:r>
            <a:r>
              <a:rPr lang="en-US" altLang="ja-JP" sz="1200" dirty="0"/>
              <a:t> 〈</a:t>
            </a:r>
            <a:r>
              <a:rPr lang="en-US" altLang="ja-JP" sz="1200" dirty="0">
                <a:hlinkClick r:id="rId3"/>
              </a:rPr>
              <a:t>https://takachiho.repo.nii.ac.jp/?action=repository_uri&amp;item_id=105&amp;file_id=22&amp;file_no=1</a:t>
            </a:r>
            <a:r>
              <a:rPr lang="en-US" altLang="ja-JP" sz="1200" dirty="0"/>
              <a:t>〉</a:t>
            </a:r>
          </a:p>
          <a:p>
            <a:r>
              <a:rPr lang="ja-JP" altLang="en-US" sz="1200" dirty="0"/>
              <a:t>木野和代・岩城達也（</a:t>
            </a:r>
            <a:r>
              <a:rPr lang="en-US" altLang="ja-JP" sz="1200" dirty="0"/>
              <a:t>2008</a:t>
            </a:r>
            <a:r>
              <a:rPr lang="ja-JP" altLang="en-US" sz="1200" dirty="0"/>
              <a:t>）「贈り物に付与された価値とモノへの愛着」</a:t>
            </a:r>
            <a:r>
              <a:rPr lang="en-US" altLang="ja-JP" sz="1200" dirty="0"/>
              <a:t>〈</a:t>
            </a:r>
            <a:r>
              <a:rPr lang="en-US" altLang="ja-JP" sz="1200" dirty="0">
                <a:hlinkClick r:id="rId4"/>
              </a:rPr>
              <a:t>https://doi.org/10.4092/jsre.16.73</a:t>
            </a:r>
            <a:r>
              <a:rPr lang="en-US" altLang="ja-JP" sz="1200" dirty="0"/>
              <a:t>〉</a:t>
            </a:r>
          </a:p>
          <a:p>
            <a:r>
              <a:rPr lang="en-US" altLang="ja-JP" sz="1200" dirty="0"/>
              <a:t>PR </a:t>
            </a:r>
            <a:r>
              <a:rPr lang="en-US" altLang="ja-JP" sz="1200" dirty="0" err="1"/>
              <a:t>TIMES〈</a:t>
            </a:r>
            <a:r>
              <a:rPr lang="en-US" altLang="ja-JP" sz="1200" dirty="0" err="1">
                <a:hlinkClick r:id="rId5"/>
              </a:rPr>
              <a:t>https</a:t>
            </a:r>
            <a:r>
              <a:rPr lang="en-US" altLang="ja-JP" sz="1200" dirty="0">
                <a:hlinkClick r:id="rId5"/>
              </a:rPr>
              <a:t>://prtimes.jp/main/html/rd/p/000000035.000011944.html</a:t>
            </a:r>
            <a:r>
              <a:rPr lang="en-US" altLang="ja-JP" sz="1200" dirty="0"/>
              <a:t>〉</a:t>
            </a:r>
            <a:r>
              <a:rPr lang="en-US" altLang="ja-JP" sz="1200" dirty="0">
                <a:solidFill>
                  <a:schemeClr val="tx1"/>
                </a:solidFill>
                <a:latin typeface="Yu Gothic" panose="020F0502020204030204"/>
                <a:ea typeface="Yu Gothic" panose="020B0400000000000000" pitchFamily="50" charset="-128"/>
              </a:rPr>
              <a:t> 2018</a:t>
            </a:r>
            <a:r>
              <a:rPr lang="ja-JP" altLang="en-US" sz="1200" dirty="0">
                <a:solidFill>
                  <a:schemeClr val="tx1"/>
                </a:solidFill>
                <a:latin typeface="Yu Gothic" panose="020F0502020204030204"/>
                <a:ea typeface="Yu Gothic" panose="020B0400000000000000" pitchFamily="50" charset="-128"/>
              </a:rPr>
              <a:t>年</a:t>
            </a:r>
            <a:r>
              <a:rPr lang="en-US" altLang="ja-JP" sz="1200" dirty="0">
                <a:solidFill>
                  <a:schemeClr val="tx1"/>
                </a:solidFill>
                <a:latin typeface="Yu Gothic" panose="020F0502020204030204"/>
                <a:ea typeface="Yu Gothic" panose="020B0400000000000000" pitchFamily="50" charset="-128"/>
              </a:rPr>
              <a:t>12</a:t>
            </a:r>
            <a:r>
              <a:rPr lang="ja-JP" altLang="en-US" sz="1200" dirty="0">
                <a:solidFill>
                  <a:schemeClr val="tx1"/>
                </a:solidFill>
                <a:latin typeface="Yu Gothic" panose="020F0502020204030204"/>
                <a:ea typeface="Yu Gothic" panose="020B0400000000000000" pitchFamily="50" charset="-128"/>
              </a:rPr>
              <a:t>月</a:t>
            </a:r>
            <a:r>
              <a:rPr lang="en-US" altLang="ja-JP" sz="1200" dirty="0">
                <a:solidFill>
                  <a:schemeClr val="tx1"/>
                </a:solidFill>
                <a:latin typeface="Yu Gothic" panose="020F0502020204030204"/>
                <a:ea typeface="Yu Gothic" panose="020B0400000000000000" pitchFamily="50" charset="-128"/>
              </a:rPr>
              <a:t>6</a:t>
            </a:r>
            <a:r>
              <a:rPr lang="ja-JP" altLang="en-US" sz="1200" dirty="0">
                <a:solidFill>
                  <a:schemeClr val="tx1"/>
                </a:solidFill>
                <a:latin typeface="Yu Gothic" panose="020F0502020204030204"/>
                <a:ea typeface="Yu Gothic" panose="020B0400000000000000" pitchFamily="50" charset="-128"/>
              </a:rPr>
              <a:t>日アクセス</a:t>
            </a:r>
            <a:endParaRPr lang="en-US" altLang="ja-JP" sz="1200" dirty="0">
              <a:solidFill>
                <a:schemeClr val="tx1"/>
              </a:solidFill>
              <a:latin typeface="Yu Gothic" panose="020F0502020204030204"/>
              <a:ea typeface="Yu Gothic" panose="020B0400000000000000" pitchFamily="50" charset="-128"/>
            </a:endParaRPr>
          </a:p>
          <a:p>
            <a:r>
              <a:rPr lang="ja-JP" altLang="en-US" sz="1200" dirty="0"/>
              <a:t>泉水清志（</a:t>
            </a:r>
            <a:r>
              <a:rPr lang="en-US" altLang="ja-JP" sz="1200" dirty="0"/>
              <a:t>2013</a:t>
            </a:r>
            <a:r>
              <a:rPr lang="ja-JP" altLang="en-US" sz="1200" dirty="0"/>
              <a:t>）「ソーシャルメディアの共感が購買行動に及ぼす影響 </a:t>
            </a:r>
            <a:r>
              <a:rPr lang="en-US" altLang="ja-JP" sz="1200" dirty="0"/>
              <a:t>―</a:t>
            </a:r>
            <a:r>
              <a:rPr lang="ja-JP" altLang="en-US" sz="1200" dirty="0"/>
              <a:t>ソーシャルメディア利用度と口コミ経験からの検討</a:t>
            </a:r>
            <a:r>
              <a:rPr lang="en-US" altLang="ja-JP" sz="1200" dirty="0"/>
              <a:t>―</a:t>
            </a:r>
            <a:r>
              <a:rPr lang="ja-JP" altLang="en-US" sz="1200" dirty="0"/>
              <a:t>」</a:t>
            </a:r>
            <a:r>
              <a:rPr lang="en-US" altLang="ja-JP" sz="1200" dirty="0"/>
              <a:t>〈</a:t>
            </a:r>
            <a:r>
              <a:rPr lang="en-US" altLang="ja-JP" sz="1200" dirty="0">
                <a:hlinkClick r:id="rId6"/>
              </a:rPr>
              <a:t>http://www.yhmf.jp/pdf/activity/aid/46_06.pdf</a:t>
            </a:r>
            <a:r>
              <a:rPr lang="en-US" altLang="ja-JP" sz="1200" dirty="0"/>
              <a:t>〉</a:t>
            </a:r>
          </a:p>
          <a:p>
            <a:r>
              <a:rPr lang="en-US" altLang="ja-JP" sz="1200" dirty="0"/>
              <a:t>Anderson, Eugene W. (1998)</a:t>
            </a:r>
            <a:r>
              <a:rPr lang="ja-JP" altLang="en-US" sz="1200" dirty="0"/>
              <a:t>「</a:t>
            </a:r>
            <a:r>
              <a:rPr lang="en-US" altLang="ja-JP" sz="1200" dirty="0"/>
              <a:t>Customer Satisfaction and Word of Mouth</a:t>
            </a:r>
            <a:r>
              <a:rPr lang="ja-JP" altLang="en-US" sz="1200" dirty="0"/>
              <a:t>」</a:t>
            </a:r>
            <a:endParaRPr lang="en-US" altLang="ja-JP" sz="1200" dirty="0"/>
          </a:p>
          <a:p>
            <a:r>
              <a:rPr lang="ja-JP" altLang="en-US" sz="1200" dirty="0"/>
              <a:t>友納</a:t>
            </a:r>
            <a:r>
              <a:rPr lang="en-US" altLang="ja-JP" sz="1200" dirty="0"/>
              <a:t>(</a:t>
            </a:r>
            <a:r>
              <a:rPr lang="ja-JP" altLang="en-US" sz="1200" dirty="0"/>
              <a:t>鄭</a:t>
            </a:r>
            <a:r>
              <a:rPr lang="en-US" altLang="ja-JP" sz="1200" dirty="0"/>
              <a:t>)</a:t>
            </a:r>
            <a:r>
              <a:rPr lang="ja-JP" altLang="en-US" sz="1200" dirty="0"/>
              <a:t>艶花（</a:t>
            </a:r>
            <a:r>
              <a:rPr lang="en-US" altLang="ja-JP" sz="1200" dirty="0"/>
              <a:t>2013</a:t>
            </a:r>
            <a:r>
              <a:rPr lang="ja-JP" altLang="en-US" sz="1200" dirty="0"/>
              <a:t>） 「若者のインターネット依存傾向形成要因と特徴に関する心理学的研究」</a:t>
            </a:r>
            <a:r>
              <a:rPr lang="en-US" altLang="ja-JP" sz="1200" dirty="0"/>
              <a:t>〈</a:t>
            </a:r>
            <a:r>
              <a:rPr lang="en-US" altLang="ja-JP" sz="1200" dirty="0">
                <a:hlinkClick r:id="rId7"/>
              </a:rPr>
              <a:t>https://www3.kyukyo-u.ac.jp/K0001/kiyou_r6/r6_4.pdf</a:t>
            </a:r>
            <a:r>
              <a:rPr lang="en-US" altLang="ja-JP" sz="1200" dirty="0"/>
              <a:t>〉</a:t>
            </a:r>
          </a:p>
          <a:p>
            <a:r>
              <a:rPr lang="ja-JP" altLang="en-US" sz="1200" dirty="0"/>
              <a:t>川端久美子・中田悠理・木谷庸二（</a:t>
            </a:r>
            <a:r>
              <a:rPr lang="en-US" altLang="ja-JP" sz="1200" dirty="0"/>
              <a:t>2017</a:t>
            </a:r>
            <a:r>
              <a:rPr lang="ja-JP" altLang="en-US" sz="1200" dirty="0"/>
              <a:t>）「</a:t>
            </a:r>
            <a:r>
              <a:rPr lang="en-US" altLang="ja-JP" sz="1200" dirty="0"/>
              <a:t>SNS </a:t>
            </a:r>
            <a:r>
              <a:rPr lang="ja-JP" altLang="en-US" sz="1200" dirty="0"/>
              <a:t>における「いいね」がユーザーに与える心理的影響とその表示 方法に関する研究」</a:t>
            </a:r>
            <a:r>
              <a:rPr lang="en-US" altLang="ja-JP" sz="1200" dirty="0"/>
              <a:t>〈</a:t>
            </a:r>
            <a:r>
              <a:rPr lang="en-US" altLang="ja-JP" sz="1200" dirty="0">
                <a:hlinkClick r:id="rId8"/>
              </a:rPr>
              <a:t>https://doi.org/10.11247/jssd.64.0_236</a:t>
            </a:r>
            <a:r>
              <a:rPr lang="en-US" altLang="ja-JP" sz="1200" dirty="0"/>
              <a:t>〉</a:t>
            </a:r>
          </a:p>
          <a:p>
            <a:r>
              <a:rPr lang="ja-JP" altLang="en-US" sz="1200" dirty="0" smtClean="0"/>
              <a:t>泉水</a:t>
            </a:r>
            <a:r>
              <a:rPr lang="ja-JP" altLang="en-US" sz="1200" dirty="0"/>
              <a:t>清志（</a:t>
            </a:r>
            <a:r>
              <a:rPr lang="en-US" altLang="ja-JP" sz="1200" dirty="0"/>
              <a:t>2014</a:t>
            </a:r>
            <a:r>
              <a:rPr lang="ja-JP" altLang="en-US" sz="1200" dirty="0"/>
              <a:t>）ソーシャルメディアの共感が購買行動に及ぼす</a:t>
            </a:r>
            <a:r>
              <a:rPr lang="ja-JP" altLang="en-US" sz="1200" dirty="0" smtClean="0"/>
              <a:t>影響</a:t>
            </a:r>
            <a:r>
              <a:rPr lang="en-US" altLang="ja-JP" sz="1200" dirty="0"/>
              <a:t>―</a:t>
            </a:r>
            <a:r>
              <a:rPr lang="ja-JP" altLang="en-US" sz="1200" dirty="0" smtClean="0"/>
              <a:t>ソーシャルメディア</a:t>
            </a:r>
            <a:r>
              <a:rPr lang="ja-JP" altLang="en-US" sz="1200" dirty="0"/>
              <a:t>利用度と口コミ経験から</a:t>
            </a:r>
            <a:r>
              <a:rPr lang="ja-JP" altLang="en-US" sz="1200" dirty="0" smtClean="0"/>
              <a:t>の検討</a:t>
            </a:r>
            <a:r>
              <a:rPr lang="en-US" altLang="ja-JP" sz="1200" dirty="0"/>
              <a:t>― </a:t>
            </a:r>
            <a:br>
              <a:rPr lang="en-US" altLang="ja-JP" sz="1200" dirty="0"/>
            </a:br>
            <a:r>
              <a:rPr lang="en-US" altLang="ja-JP" sz="1200" dirty="0" smtClean="0"/>
              <a:t>〈</a:t>
            </a:r>
            <a:r>
              <a:rPr lang="en-US" altLang="ja-JP" sz="1200" dirty="0" smtClean="0">
                <a:hlinkClick r:id="rId9"/>
              </a:rPr>
              <a:t>https://gair.media.gunma-u.ac.jp/dspace/bitstream/10087/8352/1/01_Sensui.pdf</a:t>
            </a:r>
            <a:r>
              <a:rPr lang="en-US" altLang="ja-JP" sz="1200" dirty="0"/>
              <a:t>〉</a:t>
            </a:r>
          </a:p>
          <a:p>
            <a:endParaRPr lang="en-US" altLang="ja-JP" sz="1200" dirty="0" smtClean="0"/>
          </a:p>
          <a:p>
            <a:pPr marL="0" indent="0">
              <a:buNone/>
            </a:pPr>
            <a:endParaRPr lang="en-US" altLang="ja-JP" sz="1200" dirty="0"/>
          </a:p>
        </p:txBody>
      </p:sp>
    </p:spTree>
    <p:extLst>
      <p:ext uri="{BB962C8B-B14F-4D97-AF65-F5344CB8AC3E}">
        <p14:creationId xmlns:p14="http://schemas.microsoft.com/office/powerpoint/2010/main" val="13013360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6" y="1202046"/>
            <a:ext cx="7729728" cy="1188720"/>
          </a:xfrm>
        </p:spPr>
        <p:txBody>
          <a:bodyPr/>
          <a:lstStyle/>
          <a:p>
            <a:r>
              <a:rPr lang="ja-JP" altLang="en-US"/>
              <a:t>現状分析（ギフトについて）</a:t>
            </a:r>
            <a:endParaRPr kumimoji="1" lang="ja-JP" altLang="en-US"/>
          </a:p>
        </p:txBody>
      </p:sp>
      <p:sp>
        <p:nvSpPr>
          <p:cNvPr id="3" name="テキスト ボックス 2"/>
          <p:cNvSpPr txBox="1"/>
          <p:nvPr/>
        </p:nvSpPr>
        <p:spPr>
          <a:xfrm>
            <a:off x="2231136" y="2924524"/>
            <a:ext cx="7729728" cy="2841117"/>
          </a:xfrm>
          <a:prstGeom prst="rect">
            <a:avLst/>
          </a:prstGeom>
          <a:ln/>
        </p:spPr>
        <p:style>
          <a:lnRef idx="2">
            <a:schemeClr val="accent2"/>
          </a:lnRef>
          <a:fillRef idx="1">
            <a:schemeClr val="lt1"/>
          </a:fillRef>
          <a:effectRef idx="0">
            <a:schemeClr val="accent2"/>
          </a:effectRef>
          <a:fontRef idx="minor">
            <a:schemeClr val="dk1"/>
          </a:fontRef>
        </p:style>
        <p:txBody>
          <a:bodyPr wrap="square" lIns="180000" tIns="180000" rIns="180000" bIns="180000" rtlCol="0">
            <a:spAutoFit/>
          </a:bodyPr>
          <a:lstStyle/>
          <a:p>
            <a:r>
              <a:rPr kumimoji="1" lang="ja-JP" altLang="en-US" sz="2300" dirty="0"/>
              <a:t>ギフトとは、</a:t>
            </a:r>
            <a:endParaRPr kumimoji="1" lang="en-US" altLang="ja-JP" sz="2300" dirty="0"/>
          </a:p>
          <a:p>
            <a:r>
              <a:rPr kumimoji="1" lang="ja-JP" altLang="en-US" sz="2300" dirty="0"/>
              <a:t>贈り物。進物。（広辞苑　第七版</a:t>
            </a:r>
            <a:r>
              <a:rPr kumimoji="1" lang="ja-JP" altLang="en-US" sz="2300" dirty="0" smtClean="0"/>
              <a:t>）</a:t>
            </a:r>
            <a:endParaRPr kumimoji="1" lang="en-US" altLang="ja-JP" sz="2300" dirty="0" smtClean="0"/>
          </a:p>
          <a:p>
            <a:endParaRPr kumimoji="1" lang="en-US" altLang="ja-JP" sz="2300" dirty="0"/>
          </a:p>
          <a:p>
            <a:r>
              <a:rPr kumimoji="1" lang="ja-JP" altLang="en-US" sz="2300" dirty="0"/>
              <a:t>プレゼントとは、</a:t>
            </a:r>
            <a:endParaRPr kumimoji="1" lang="en-US" altLang="ja-JP" sz="2300" dirty="0"/>
          </a:p>
          <a:p>
            <a:r>
              <a:rPr kumimoji="1" lang="ja-JP" altLang="en-US" sz="2300" dirty="0"/>
              <a:t>贈り物をすること。贈り物。進物。（広辞苑　第七版</a:t>
            </a:r>
            <a:r>
              <a:rPr kumimoji="1" lang="ja-JP" altLang="en-US" sz="2300" dirty="0" smtClean="0"/>
              <a:t>）</a:t>
            </a:r>
            <a:endParaRPr kumimoji="1" lang="en-US" altLang="ja-JP" sz="2300" dirty="0" smtClean="0"/>
          </a:p>
          <a:p>
            <a:endParaRPr kumimoji="1" lang="en-US" altLang="ja-JP" sz="2300" dirty="0"/>
          </a:p>
          <a:p>
            <a:r>
              <a:rPr kumimoji="1" lang="ja-JP" altLang="en-US" sz="2300" dirty="0"/>
              <a:t>→ここでは、ギフトとプレゼントは同義とする</a:t>
            </a:r>
            <a:endParaRPr kumimoji="1" lang="en-US" altLang="ja-JP" sz="2300" dirty="0"/>
          </a:p>
        </p:txBody>
      </p:sp>
    </p:spTree>
    <p:extLst>
      <p:ext uri="{BB962C8B-B14F-4D97-AF65-F5344CB8AC3E}">
        <p14:creationId xmlns:p14="http://schemas.microsoft.com/office/powerpoint/2010/main" val="20155474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31134" y="1879092"/>
            <a:ext cx="7729728" cy="1188720"/>
          </a:xfrm>
        </p:spPr>
        <p:txBody>
          <a:bodyPr/>
          <a:lstStyle/>
          <a:p>
            <a:r>
              <a:rPr kumimoji="1" lang="ja-JP" altLang="en-US"/>
              <a:t>ギフト購買行動について</a:t>
            </a:r>
          </a:p>
        </p:txBody>
      </p:sp>
      <p:sp>
        <p:nvSpPr>
          <p:cNvPr id="3" name="テキスト ボックス 2"/>
          <p:cNvSpPr txBox="1"/>
          <p:nvPr/>
        </p:nvSpPr>
        <p:spPr>
          <a:xfrm>
            <a:off x="1246295" y="3541320"/>
            <a:ext cx="9699405" cy="1225290"/>
          </a:xfrm>
          <a:prstGeom prst="rect">
            <a:avLst/>
          </a:prstGeom>
        </p:spPr>
        <p:style>
          <a:lnRef idx="2">
            <a:schemeClr val="accent2"/>
          </a:lnRef>
          <a:fillRef idx="1">
            <a:schemeClr val="lt1"/>
          </a:fillRef>
          <a:effectRef idx="0">
            <a:schemeClr val="accent2"/>
          </a:effectRef>
          <a:fontRef idx="minor">
            <a:schemeClr val="dk1"/>
          </a:fontRef>
        </p:style>
        <p:txBody>
          <a:bodyPr wrap="none" lIns="180000" tIns="180000" rIns="180000" bIns="180000" rtlCol="0">
            <a:spAutoFit/>
          </a:bodyPr>
          <a:lstStyle/>
          <a:p>
            <a:r>
              <a:rPr kumimoji="1" lang="ja-JP" altLang="en-US" sz="2800" dirty="0" smtClean="0"/>
              <a:t>本研究におけるギフト</a:t>
            </a:r>
            <a:r>
              <a:rPr kumimoji="1" lang="ja-JP" altLang="en-US" sz="2800" dirty="0"/>
              <a:t>購買行動とは</a:t>
            </a:r>
            <a:r>
              <a:rPr kumimoji="1" lang="ja-JP" altLang="en-US" sz="2800" dirty="0" smtClean="0"/>
              <a:t>、</a:t>
            </a:r>
            <a:endParaRPr kumimoji="1" lang="en-US" altLang="ja-JP" sz="2800" dirty="0"/>
          </a:p>
          <a:p>
            <a:r>
              <a:rPr kumimoji="1" lang="ja-JP" altLang="en-US" sz="2800" dirty="0">
                <a:solidFill>
                  <a:srgbClr val="FF0000"/>
                </a:solidFill>
              </a:rPr>
              <a:t>　</a:t>
            </a:r>
            <a:r>
              <a:rPr kumimoji="1" lang="ja-JP" altLang="en-US" sz="2800" dirty="0" smtClean="0">
                <a:solidFill>
                  <a:srgbClr val="FF0000"/>
                </a:solidFill>
              </a:rPr>
              <a:t>商品</a:t>
            </a:r>
            <a:r>
              <a:rPr kumimoji="1" lang="ja-JP" altLang="en-US" sz="2800" dirty="0">
                <a:solidFill>
                  <a:srgbClr val="FF0000"/>
                </a:solidFill>
              </a:rPr>
              <a:t>を選択・購買し、贈与するまでの一連</a:t>
            </a:r>
            <a:r>
              <a:rPr kumimoji="1" lang="ja-JP" altLang="en-US" sz="2800" dirty="0" smtClean="0">
                <a:solidFill>
                  <a:srgbClr val="FF0000"/>
                </a:solidFill>
              </a:rPr>
              <a:t>の行動</a:t>
            </a:r>
            <a:r>
              <a:rPr kumimoji="1" lang="ja-JP" altLang="en-US" sz="2800" dirty="0" smtClean="0">
                <a:solidFill>
                  <a:schemeClr val="tx1"/>
                </a:solidFill>
              </a:rPr>
              <a:t>とする</a:t>
            </a:r>
            <a:endParaRPr kumimoji="1" lang="en-US" altLang="ja-JP" sz="2800" dirty="0">
              <a:solidFill>
                <a:srgbClr val="FF0000"/>
              </a:solidFill>
            </a:endParaRPr>
          </a:p>
        </p:txBody>
      </p:sp>
    </p:spTree>
    <p:extLst>
      <p:ext uri="{BB962C8B-B14F-4D97-AF65-F5344CB8AC3E}">
        <p14:creationId xmlns:p14="http://schemas.microsoft.com/office/powerpoint/2010/main" val="1654508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0DB7EF9D-DD6B-41E1-AFC3-A2351D838EDC}"/>
              </a:ext>
            </a:extLst>
          </p:cNvPr>
          <p:cNvSpPr>
            <a:spLocks noGrp="1"/>
          </p:cNvSpPr>
          <p:nvPr>
            <p:ph type="title"/>
          </p:nvPr>
        </p:nvSpPr>
        <p:spPr>
          <a:xfrm>
            <a:off x="2231136" y="566275"/>
            <a:ext cx="7729728" cy="1188720"/>
          </a:xfrm>
        </p:spPr>
        <p:txBody>
          <a:bodyPr/>
          <a:lstStyle/>
          <a:p>
            <a:r>
              <a:rPr kumimoji="1" lang="ja-JP" altLang="en-US" dirty="0"/>
              <a:t>現状分析（ギフトについて）</a:t>
            </a:r>
          </a:p>
        </p:txBody>
      </p:sp>
      <p:pic>
        <p:nvPicPr>
          <p:cNvPr id="4" name="コンテンツ プレースホルダー 3">
            <a:extLst>
              <a:ext uri="{FF2B5EF4-FFF2-40B4-BE49-F238E27FC236}">
                <a16:creationId xmlns:a16="http://schemas.microsoft.com/office/drawing/2014/main" xmlns="" id="{E810B4D7-32DE-4390-A4DF-CC4D1A6AFB95}"/>
              </a:ext>
            </a:extLst>
          </p:cNvPr>
          <p:cNvPicPr>
            <a:picLocks noGrp="1" noChangeAspect="1"/>
          </p:cNvPicPr>
          <p:nvPr>
            <p:ph idx="1"/>
          </p:nvPr>
        </p:nvPicPr>
        <p:blipFill>
          <a:blip r:embed="rId2"/>
          <a:stretch>
            <a:fillRect/>
          </a:stretch>
        </p:blipFill>
        <p:spPr>
          <a:xfrm>
            <a:off x="2679232" y="2366700"/>
            <a:ext cx="6833535" cy="3057108"/>
          </a:xfrm>
          <a:prstGeom prst="rect">
            <a:avLst/>
          </a:prstGeom>
        </p:spPr>
      </p:pic>
      <p:sp>
        <p:nvSpPr>
          <p:cNvPr id="5" name="テキスト ボックス 4">
            <a:extLst>
              <a:ext uri="{FF2B5EF4-FFF2-40B4-BE49-F238E27FC236}">
                <a16:creationId xmlns:a16="http://schemas.microsoft.com/office/drawing/2014/main" xmlns="" id="{EBBD72E5-5287-4CD0-B7B7-A446CE8BD859}"/>
              </a:ext>
            </a:extLst>
          </p:cNvPr>
          <p:cNvSpPr txBox="1"/>
          <p:nvPr/>
        </p:nvSpPr>
        <p:spPr>
          <a:xfrm>
            <a:off x="7286714" y="5085254"/>
            <a:ext cx="2226053" cy="338554"/>
          </a:xfrm>
          <a:prstGeom prst="rect">
            <a:avLst/>
          </a:prstGeom>
          <a:noFill/>
        </p:spPr>
        <p:txBody>
          <a:bodyPr wrap="square" rtlCol="0">
            <a:spAutoFit/>
          </a:bodyPr>
          <a:lstStyle/>
          <a:p>
            <a:r>
              <a:rPr kumimoji="1" lang="ja-JP" altLang="en-US" sz="1600" dirty="0" smtClean="0"/>
              <a:t>出典：矢野</a:t>
            </a:r>
            <a:r>
              <a:rPr kumimoji="1" lang="ja-JP" altLang="en-US" sz="1600" dirty="0"/>
              <a:t>経済</a:t>
            </a:r>
            <a:r>
              <a:rPr kumimoji="1" lang="ja-JP" altLang="en-US" sz="1600" dirty="0" smtClean="0"/>
              <a:t>研究所</a:t>
            </a:r>
            <a:endParaRPr kumimoji="1" lang="ja-JP" altLang="en-US" sz="1600" dirty="0"/>
          </a:p>
        </p:txBody>
      </p:sp>
      <p:sp>
        <p:nvSpPr>
          <p:cNvPr id="6" name="テキスト ボックス 5">
            <a:extLst>
              <a:ext uri="{FF2B5EF4-FFF2-40B4-BE49-F238E27FC236}">
                <a16:creationId xmlns:a16="http://schemas.microsoft.com/office/drawing/2014/main" xmlns="" id="{3709BDB7-716D-4BC3-82A6-A141E1ECEA09}"/>
              </a:ext>
            </a:extLst>
          </p:cNvPr>
          <p:cNvSpPr txBox="1"/>
          <p:nvPr/>
        </p:nvSpPr>
        <p:spPr>
          <a:xfrm>
            <a:off x="2231136" y="1924272"/>
            <a:ext cx="3864864" cy="430887"/>
          </a:xfrm>
          <a:prstGeom prst="rect">
            <a:avLst/>
          </a:prstGeom>
          <a:noFill/>
        </p:spPr>
        <p:txBody>
          <a:bodyPr wrap="square" rtlCol="0">
            <a:spAutoFit/>
          </a:bodyPr>
          <a:lstStyle/>
          <a:p>
            <a:r>
              <a:rPr kumimoji="1" lang="ja-JP" altLang="en-US" sz="2200" dirty="0" smtClean="0">
                <a:latin typeface="+mn-ea"/>
              </a:rPr>
              <a:t>ギフト</a:t>
            </a:r>
            <a:r>
              <a:rPr kumimoji="1" lang="ja-JP" altLang="en-US" sz="2200" dirty="0">
                <a:latin typeface="+mn-ea"/>
              </a:rPr>
              <a:t>市場規模推移と</a:t>
            </a:r>
            <a:r>
              <a:rPr kumimoji="1" lang="ja-JP" altLang="en-US" sz="2200" dirty="0" smtClean="0">
                <a:latin typeface="+mn-ea"/>
              </a:rPr>
              <a:t>予測</a:t>
            </a:r>
            <a:endParaRPr kumimoji="1" lang="ja-JP" altLang="en-US" sz="2200" dirty="0">
              <a:latin typeface="+mn-ea"/>
            </a:endParaRPr>
          </a:p>
        </p:txBody>
      </p:sp>
      <p:sp>
        <p:nvSpPr>
          <p:cNvPr id="7" name="四角形: 角を丸くする 5">
            <a:extLst>
              <a:ext uri="{FF2B5EF4-FFF2-40B4-BE49-F238E27FC236}">
                <a16:creationId xmlns:a16="http://schemas.microsoft.com/office/drawing/2014/main" xmlns="" id="{5E3BB4E4-8A53-4DA4-BC24-0277A8AD63B0}"/>
              </a:ext>
            </a:extLst>
          </p:cNvPr>
          <p:cNvSpPr/>
          <p:nvPr/>
        </p:nvSpPr>
        <p:spPr>
          <a:xfrm>
            <a:off x="2231136" y="5593975"/>
            <a:ext cx="7729728" cy="706387"/>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solidFill>
              </a:rPr>
              <a:t>→ギフト市場は継続的に増加傾向</a:t>
            </a:r>
            <a:endParaRPr kumimoji="1" lang="en-US" altLang="ja-JP" sz="2400" dirty="0" smtClean="0">
              <a:solidFill>
                <a:schemeClr val="bg1"/>
              </a:solidFill>
            </a:endParaRPr>
          </a:p>
        </p:txBody>
      </p:sp>
    </p:spTree>
    <p:extLst>
      <p:ext uri="{BB962C8B-B14F-4D97-AF65-F5344CB8AC3E}">
        <p14:creationId xmlns:p14="http://schemas.microsoft.com/office/powerpoint/2010/main" val="427689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70139" y="1069623"/>
            <a:ext cx="8651723" cy="1188720"/>
          </a:xfrm>
        </p:spPr>
        <p:txBody>
          <a:bodyPr/>
          <a:lstStyle/>
          <a:p>
            <a:r>
              <a:rPr lang="ja-JP" altLang="en-US" dirty="0"/>
              <a:t>現状分析</a:t>
            </a:r>
            <a:r>
              <a:rPr lang="ja-JP" altLang="en-US" dirty="0" smtClean="0"/>
              <a:t>（インスタグラムについて</a:t>
            </a:r>
            <a:r>
              <a:rPr lang="ja-JP" altLang="en-US" dirty="0"/>
              <a:t>）</a:t>
            </a:r>
            <a:endParaRPr kumimoji="1" lang="ja-JP" altLang="en-US" dirty="0"/>
          </a:p>
        </p:txBody>
      </p:sp>
      <p:sp>
        <p:nvSpPr>
          <p:cNvPr id="3" name="テキスト ボックス 2"/>
          <p:cNvSpPr txBox="1"/>
          <p:nvPr/>
        </p:nvSpPr>
        <p:spPr>
          <a:xfrm>
            <a:off x="4285207" y="2559303"/>
            <a:ext cx="6136655" cy="3133505"/>
          </a:xfrm>
          <a:prstGeom prst="rect">
            <a:avLst/>
          </a:prstGeom>
          <a:ln/>
        </p:spPr>
        <p:style>
          <a:lnRef idx="2">
            <a:schemeClr val="accent2"/>
          </a:lnRef>
          <a:fillRef idx="1">
            <a:schemeClr val="lt1"/>
          </a:fillRef>
          <a:effectRef idx="0">
            <a:schemeClr val="accent2"/>
          </a:effectRef>
          <a:fontRef idx="minor">
            <a:schemeClr val="dk1"/>
          </a:fontRef>
        </p:style>
        <p:txBody>
          <a:bodyPr wrap="square" lIns="180000" tIns="180000" rIns="180000" bIns="180000" rtlCol="0">
            <a:spAutoFit/>
          </a:bodyPr>
          <a:lstStyle/>
          <a:p>
            <a:r>
              <a:rPr kumimoji="1" lang="en-US" altLang="ja-JP" sz="2000" dirty="0"/>
              <a:t>Instagram</a:t>
            </a:r>
            <a:r>
              <a:rPr kumimoji="1" lang="ja-JP" altLang="en-US" sz="2000" dirty="0"/>
              <a:t>とは、</a:t>
            </a:r>
            <a:endParaRPr kumimoji="1" lang="en-US" altLang="ja-JP" sz="2000" dirty="0"/>
          </a:p>
          <a:p>
            <a:r>
              <a:rPr kumimoji="1" lang="en-US" altLang="ja-JP" sz="2000" dirty="0"/>
              <a:t>iPhone</a:t>
            </a:r>
            <a:r>
              <a:rPr kumimoji="1" lang="ja-JP" altLang="en-US" sz="2000" dirty="0"/>
              <a:t>または</a:t>
            </a:r>
            <a:r>
              <a:rPr kumimoji="1" lang="en-US" altLang="ja-JP" sz="2000" dirty="0"/>
              <a:t>Android</a:t>
            </a:r>
            <a:r>
              <a:rPr kumimoji="1" lang="ja-JP" altLang="en-US" sz="2000" dirty="0"/>
              <a:t>端末で画像や短時間動画を共有する、無料のスマートフォン・アプリ及びそれを用いたサービスのこと。写真に特化した</a:t>
            </a:r>
            <a:r>
              <a:rPr kumimoji="1" lang="en-US" altLang="ja-JP" sz="2000" dirty="0"/>
              <a:t>SNS(</a:t>
            </a:r>
            <a:r>
              <a:rPr kumimoji="1" lang="ja-JP" altLang="en-US" sz="2000" dirty="0"/>
              <a:t>ソーシャル・ネットワーキング・サービス</a:t>
            </a:r>
            <a:r>
              <a:rPr kumimoji="1" lang="en-US" altLang="ja-JP" sz="2000" dirty="0"/>
              <a:t>)</a:t>
            </a:r>
            <a:r>
              <a:rPr kumimoji="1" lang="ja-JP" altLang="en-US" sz="2000" dirty="0"/>
              <a:t>と言え、スマートフォンで撮影した画像やカメラロールに入っている画像を多彩なフィルターで様々に加工し投稿・共有できる。（朝日新聞出版） </a:t>
            </a:r>
            <a:endParaRPr kumimoji="1" lang="en-US" altLang="ja-JP" sz="2000" dirty="0"/>
          </a:p>
        </p:txBody>
      </p:sp>
      <p:pic>
        <p:nvPicPr>
          <p:cNvPr id="5" name="図 4"/>
          <p:cNvPicPr>
            <a:picLocks noChangeAspect="1"/>
          </p:cNvPicPr>
          <p:nvPr/>
        </p:nvPicPr>
        <p:blipFill>
          <a:blip r:embed="rId2"/>
          <a:stretch>
            <a:fillRect/>
          </a:stretch>
        </p:blipFill>
        <p:spPr>
          <a:xfrm>
            <a:off x="1770139" y="2559303"/>
            <a:ext cx="2222559" cy="2222559"/>
          </a:xfrm>
          <a:prstGeom prst="rect">
            <a:avLst/>
          </a:prstGeom>
        </p:spPr>
      </p:pic>
    </p:spTree>
    <p:extLst>
      <p:ext uri="{BB962C8B-B14F-4D97-AF65-F5344CB8AC3E}">
        <p14:creationId xmlns:p14="http://schemas.microsoft.com/office/powerpoint/2010/main" val="854252825"/>
      </p:ext>
    </p:extLst>
  </p:cSld>
  <p:clrMapOvr>
    <a:masterClrMapping/>
  </p:clrMapOvr>
  <p:timing>
    <p:tnLst>
      <p:par>
        <p:cTn id="1" dur="indefinite" restart="never" nodeType="tmRoot"/>
      </p:par>
    </p:tnLst>
  </p:timing>
</p:sld>
</file>

<file path=ppt/theme/theme1.xml><?xml version="1.0" encoding="utf-8"?>
<a:theme xmlns:a="http://schemas.openxmlformats.org/drawingml/2006/main" name="パーセル">
  <a:themeElements>
    <a:clrScheme name="赤">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パーセル">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パーセル">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spDef>
      <a:spPr>
        <a:ln/>
      </a:spPr>
      <a:bodyPr rtlCol="0" anchor="ctr"/>
      <a:lstStyle>
        <a:defPPr algn="ctr">
          <a:defRPr kumimoji="1" sz="2400" u="sng" dirty="0">
            <a:solidFill>
              <a:schemeClr val="bg1"/>
            </a:solidFill>
          </a:defRPr>
        </a:defPPr>
      </a:lstStyle>
      <a:style>
        <a:lnRef idx="2">
          <a:schemeClr val="accent2">
            <a:shade val="50000"/>
          </a:schemeClr>
        </a:lnRef>
        <a:fillRef idx="1">
          <a:schemeClr val="accent2"/>
        </a:fillRef>
        <a:effectRef idx="0">
          <a:schemeClr val="accent2"/>
        </a:effectRef>
        <a:fontRef idx="minor">
          <a:schemeClr val="lt1"/>
        </a:fontRef>
      </a:style>
    </a:spDef>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TM10001115[[fn=パーセル]]</Template>
  <TotalTime>4111</TotalTime>
  <Words>2378</Words>
  <Application>Microsoft Macintosh PowerPoint</Application>
  <PresentationFormat>ワイド画面</PresentationFormat>
  <Paragraphs>421</Paragraphs>
  <Slides>56</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56</vt:i4>
      </vt:variant>
    </vt:vector>
  </HeadingPairs>
  <TitlesOfParts>
    <vt:vector size="65" baseType="lpstr">
      <vt:lpstr>Century Gothic</vt:lpstr>
      <vt:lpstr>Gill Sans MT</vt:lpstr>
      <vt:lpstr>HGｺﾞｼｯｸE</vt:lpstr>
      <vt:lpstr>MS Gothic</vt:lpstr>
      <vt:lpstr>Wingdings</vt:lpstr>
      <vt:lpstr>Yu Gothic</vt:lpstr>
      <vt:lpstr>メイリオ</vt:lpstr>
      <vt:lpstr>Arial</vt:lpstr>
      <vt:lpstr>パーセル</vt:lpstr>
      <vt:lpstr>ギフト購買行動にインスタグラムが及ぼす影響</vt:lpstr>
      <vt:lpstr>目次</vt:lpstr>
      <vt:lpstr>研究概要</vt:lpstr>
      <vt:lpstr>研究概要</vt:lpstr>
      <vt:lpstr>現状分析</vt:lpstr>
      <vt:lpstr>現状分析（ギフトについて）</vt:lpstr>
      <vt:lpstr>ギフト購買行動について</vt:lpstr>
      <vt:lpstr>現状分析（ギフトについて）</vt:lpstr>
      <vt:lpstr>現状分析（インスタグラムについて）</vt:lpstr>
      <vt:lpstr>現状分析（インスタグラムについて）</vt:lpstr>
      <vt:lpstr>現状分析（インスタグラムについて）</vt:lpstr>
      <vt:lpstr>現状分析（他のSNSとの比較）</vt:lpstr>
      <vt:lpstr>現状分析（ギフトとINSTAGRAMの関係について）</vt:lpstr>
      <vt:lpstr>現状分析（ギフトとINSTAGRAMの関係について）</vt:lpstr>
      <vt:lpstr>現状分析（ギフトとINSTAGRAMの関係について）</vt:lpstr>
      <vt:lpstr>現状分析（ギフトとINSTAGRAMの関係について）</vt:lpstr>
      <vt:lpstr>インスタグラムに関する研究</vt:lpstr>
      <vt:lpstr>インスタグラムに関する研究</vt:lpstr>
      <vt:lpstr>ギフトに関する研究</vt:lpstr>
      <vt:lpstr>ギフトに関する研究</vt:lpstr>
      <vt:lpstr>先行研究まとめ</vt:lpstr>
      <vt:lpstr>問題意識 　インスタグラムがギフト購買行動に影響を与えているのではないか。</vt:lpstr>
      <vt:lpstr>研究目的 　インスタグラムがギフト購買行動に与える影響を明らかにする。</vt:lpstr>
      <vt:lpstr>仮説導出</vt:lpstr>
      <vt:lpstr>仮説１  　ギフトの受け手がもらったギフトについて投稿し、 　獲得されたいいねが多いと、 　それが少ないときに比べて、送り手の高い。</vt:lpstr>
      <vt:lpstr>仮説導出（仮説１）：ギフトとは</vt:lpstr>
      <vt:lpstr>仮説導出（仮説１）：ギフトとは</vt:lpstr>
      <vt:lpstr>仮説導出（仮説１）： SNSにおけるインスタグラム</vt:lpstr>
      <vt:lpstr>仮説導出（仮説１）： SNSにおける共感と満足感の関係</vt:lpstr>
      <vt:lpstr>仮説導出（仮説１） :ギフトとは</vt:lpstr>
      <vt:lpstr>仮説導出（仮説１）：満足度</vt:lpstr>
      <vt:lpstr>仮説導出（仮説１）：満足度</vt:lpstr>
      <vt:lpstr>仮説導出（仮説１）：まとめ</vt:lpstr>
      <vt:lpstr>仮説１： ギフトの受け手がもらったギフトについて投稿し、獲得されたいいねが多いと、それが少ないときに比べて、送り手の満足度は高い。</vt:lpstr>
      <vt:lpstr>仮説導出（仮説２）： SNS依存者の傾向</vt:lpstr>
      <vt:lpstr>仮説導出（仮説２）： SNS依存者の傾向</vt:lpstr>
      <vt:lpstr>仮説導出（仮説２）：SNS依存者と満足度</vt:lpstr>
      <vt:lpstr>仮説導出（仮説２）：まとめ</vt:lpstr>
      <vt:lpstr>仮説２： 受け手がギフトの投稿で多くいいねを獲得したとき、インスタグラムへの依存度が低い送り手よりも高い送り手の方が、満足度は高い。</vt:lpstr>
      <vt:lpstr>仮説検証</vt:lpstr>
      <vt:lpstr>本調査概要</vt:lpstr>
      <vt:lpstr>検証方法（仮説１）</vt:lpstr>
      <vt:lpstr>検証方法（仮説２）</vt:lpstr>
      <vt:lpstr>シナリオの内容</vt:lpstr>
      <vt:lpstr>マニピュレーション・チェック</vt:lpstr>
      <vt:lpstr>結果</vt:lpstr>
      <vt:lpstr>（仮説１）：分析フローチャート</vt:lpstr>
      <vt:lpstr>PowerPoint プレゼンテーション</vt:lpstr>
      <vt:lpstr>（仮説１）：検証結果</vt:lpstr>
      <vt:lpstr>結果のまとめ（仮説１）</vt:lpstr>
      <vt:lpstr>考察</vt:lpstr>
      <vt:lpstr>学術的インプリケーション</vt:lpstr>
      <vt:lpstr>実務的インプリケーション</vt:lpstr>
      <vt:lpstr>本研究の限界と課題</vt:lpstr>
      <vt:lpstr>参考文献</vt:lpstr>
      <vt:lpstr>参考文献</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宮崎 瞳</dc:creator>
  <cp:lastModifiedBy>大河原　陸</cp:lastModifiedBy>
  <cp:revision>158</cp:revision>
  <dcterms:created xsi:type="dcterms:W3CDTF">2018-11-20T10:12:29Z</dcterms:created>
  <dcterms:modified xsi:type="dcterms:W3CDTF">2018-12-12T07:28:57Z</dcterms:modified>
</cp:coreProperties>
</file>